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4" r:id="rId2"/>
    <p:sldId id="300" r:id="rId3"/>
    <p:sldId id="257" r:id="rId4"/>
    <p:sldId id="299" r:id="rId5"/>
    <p:sldId id="261" r:id="rId6"/>
    <p:sldId id="263" r:id="rId7"/>
    <p:sldId id="275" r:id="rId8"/>
    <p:sldId id="276" r:id="rId9"/>
    <p:sldId id="281" r:id="rId10"/>
    <p:sldId id="282" r:id="rId11"/>
    <p:sldId id="264" r:id="rId12"/>
    <p:sldId id="283" r:id="rId13"/>
    <p:sldId id="284" r:id="rId14"/>
    <p:sldId id="266" r:id="rId15"/>
    <p:sldId id="286" r:id="rId16"/>
    <p:sldId id="287" r:id="rId17"/>
    <p:sldId id="288" r:id="rId18"/>
    <p:sldId id="289" r:id="rId19"/>
    <p:sldId id="290" r:id="rId20"/>
    <p:sldId id="270" r:id="rId21"/>
    <p:sldId id="291" r:id="rId22"/>
    <p:sldId id="292" r:id="rId23"/>
    <p:sldId id="272" r:id="rId24"/>
    <p:sldId id="297" r:id="rId25"/>
    <p:sldId id="298"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xi Dong" initials="L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D32"/>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07"/>
    <p:restoredTop sz="94694"/>
  </p:normalViewPr>
  <p:slideViewPr>
    <p:cSldViewPr snapToGrid="0" snapToObjects="1">
      <p:cViewPr varScale="1">
        <p:scale>
          <a:sx n="95" d="100"/>
          <a:sy n="95" d="100"/>
        </p:scale>
        <p:origin x="9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13T12:12:02.406" idx="1">
    <p:pos x="10" y="10"/>
    <p:text>Jan, can you address this comment: Other partners: "who are these actors"; "support circle and agency not connected directly?"</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5643D-AA88-D94D-9E9D-EC5673D1525F}" type="datetimeFigureOut">
              <a:rPr lang="en-US" smtClean="0"/>
              <a:t>4/23/2021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0CD67-74D5-B341-AB41-257EE719D603}" type="slidenum">
              <a:rPr lang="en-US" smtClean="0"/>
              <a:t>‹#›</a:t>
            </a:fld>
            <a:endParaRPr lang="en-US"/>
          </a:p>
        </p:txBody>
      </p:sp>
    </p:spTree>
    <p:extLst>
      <p:ext uri="{BB962C8B-B14F-4D97-AF65-F5344CB8AC3E}">
        <p14:creationId xmlns:p14="http://schemas.microsoft.com/office/powerpoint/2010/main" val="3953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a:t>
            </a:r>
            <a:r>
              <a:rPr lang="en-US" baseline="0" dirty="0"/>
              <a:t> at what UNITI Chorus did</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9</a:t>
            </a:fld>
            <a:endParaRPr lang="en-US"/>
          </a:p>
        </p:txBody>
      </p:sp>
    </p:spTree>
    <p:extLst>
      <p:ext uri="{BB962C8B-B14F-4D97-AF65-F5344CB8AC3E}">
        <p14:creationId xmlns:p14="http://schemas.microsoft.com/office/powerpoint/2010/main" val="1351287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21</a:t>
            </a:fld>
            <a:endParaRPr lang="en-US"/>
          </a:p>
        </p:txBody>
      </p:sp>
    </p:spTree>
    <p:extLst>
      <p:ext uri="{BB962C8B-B14F-4D97-AF65-F5344CB8AC3E}">
        <p14:creationId xmlns:p14="http://schemas.microsoft.com/office/powerpoint/2010/main" val="133005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22</a:t>
            </a:fld>
            <a:endParaRPr lang="en-US"/>
          </a:p>
        </p:txBody>
      </p:sp>
    </p:spTree>
    <p:extLst>
      <p:ext uri="{BB962C8B-B14F-4D97-AF65-F5344CB8AC3E}">
        <p14:creationId xmlns:p14="http://schemas.microsoft.com/office/powerpoint/2010/main" val="139413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UNITI chorus worksheet</a:t>
            </a:r>
          </a:p>
        </p:txBody>
      </p:sp>
      <p:sp>
        <p:nvSpPr>
          <p:cNvPr id="4" name="Slide Number Placeholder 3"/>
          <p:cNvSpPr>
            <a:spLocks noGrp="1"/>
          </p:cNvSpPr>
          <p:nvPr>
            <p:ph type="sldNum" sz="quarter" idx="10"/>
          </p:nvPr>
        </p:nvSpPr>
        <p:spPr/>
        <p:txBody>
          <a:bodyPr/>
          <a:lstStyle/>
          <a:p>
            <a:fld id="{03E0CD67-74D5-B341-AB41-257EE719D603}" type="slidenum">
              <a:rPr lang="en-US" smtClean="0"/>
              <a:t>24</a:t>
            </a:fld>
            <a:endParaRPr lang="en-US"/>
          </a:p>
        </p:txBody>
      </p:sp>
    </p:spTree>
    <p:extLst>
      <p:ext uri="{BB962C8B-B14F-4D97-AF65-F5344CB8AC3E}">
        <p14:creationId xmlns:p14="http://schemas.microsoft.com/office/powerpoint/2010/main" val="16976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25</a:t>
            </a:fld>
            <a:endParaRPr lang="en-US"/>
          </a:p>
        </p:txBody>
      </p:sp>
    </p:spTree>
    <p:extLst>
      <p:ext uri="{BB962C8B-B14F-4D97-AF65-F5344CB8AC3E}">
        <p14:creationId xmlns:p14="http://schemas.microsoft.com/office/powerpoint/2010/main" val="120866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include an</a:t>
            </a:r>
            <a:r>
              <a:rPr lang="en-US" baseline="0" dirty="0"/>
              <a:t> example of Brockville/UNITI values, mission statement</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10</a:t>
            </a:fld>
            <a:endParaRPr lang="en-US"/>
          </a:p>
        </p:txBody>
      </p:sp>
    </p:spTree>
    <p:extLst>
      <p:ext uri="{BB962C8B-B14F-4D97-AF65-F5344CB8AC3E}">
        <p14:creationId xmlns:p14="http://schemas.microsoft.com/office/powerpoint/2010/main" val="56081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12</a:t>
            </a:fld>
            <a:endParaRPr lang="en-US"/>
          </a:p>
        </p:txBody>
      </p:sp>
    </p:spTree>
    <p:extLst>
      <p:ext uri="{BB962C8B-B14F-4D97-AF65-F5344CB8AC3E}">
        <p14:creationId xmlns:p14="http://schemas.microsoft.com/office/powerpoint/2010/main" val="553846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13</a:t>
            </a:fld>
            <a:endParaRPr lang="en-US"/>
          </a:p>
        </p:txBody>
      </p:sp>
    </p:spTree>
    <p:extLst>
      <p:ext uri="{BB962C8B-B14F-4D97-AF65-F5344CB8AC3E}">
        <p14:creationId xmlns:p14="http://schemas.microsoft.com/office/powerpoint/2010/main" val="27808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15</a:t>
            </a:fld>
            <a:endParaRPr lang="en-US"/>
          </a:p>
        </p:txBody>
      </p:sp>
    </p:spTree>
    <p:extLst>
      <p:ext uri="{BB962C8B-B14F-4D97-AF65-F5344CB8AC3E}">
        <p14:creationId xmlns:p14="http://schemas.microsoft.com/office/powerpoint/2010/main" val="104647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16</a:t>
            </a:fld>
            <a:endParaRPr lang="en-US"/>
          </a:p>
        </p:txBody>
      </p:sp>
    </p:spTree>
    <p:extLst>
      <p:ext uri="{BB962C8B-B14F-4D97-AF65-F5344CB8AC3E}">
        <p14:creationId xmlns:p14="http://schemas.microsoft.com/office/powerpoint/2010/main" val="21307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17</a:t>
            </a:fld>
            <a:endParaRPr lang="en-US"/>
          </a:p>
        </p:txBody>
      </p:sp>
    </p:spTree>
    <p:extLst>
      <p:ext uri="{BB962C8B-B14F-4D97-AF65-F5344CB8AC3E}">
        <p14:creationId xmlns:p14="http://schemas.microsoft.com/office/powerpoint/2010/main" val="52784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18</a:t>
            </a:fld>
            <a:endParaRPr lang="en-US"/>
          </a:p>
        </p:txBody>
      </p:sp>
    </p:spTree>
    <p:extLst>
      <p:ext uri="{BB962C8B-B14F-4D97-AF65-F5344CB8AC3E}">
        <p14:creationId xmlns:p14="http://schemas.microsoft.com/office/powerpoint/2010/main" val="156079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19</a:t>
            </a:fld>
            <a:endParaRPr lang="en-US"/>
          </a:p>
        </p:txBody>
      </p:sp>
    </p:spTree>
    <p:extLst>
      <p:ext uri="{BB962C8B-B14F-4D97-AF65-F5344CB8AC3E}">
        <p14:creationId xmlns:p14="http://schemas.microsoft.com/office/powerpoint/2010/main" val="48736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FDE806-5AC5-4F40-BCEE-F6B76EAE0F51}"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8698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FDE806-5AC5-4F40-BCEE-F6B76EAE0F51}"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373188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FDE806-5AC5-4F40-BCEE-F6B76EAE0F51}"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317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FDE806-5AC5-4F40-BCEE-F6B76EAE0F51}"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38084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DE806-5AC5-4F40-BCEE-F6B76EAE0F51}"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7963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FDE806-5AC5-4F40-BCEE-F6B76EAE0F51}"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60837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FDE806-5AC5-4F40-BCEE-F6B76EAE0F51}" type="datetimeFigureOut">
              <a:rPr lang="en-US" smtClean="0"/>
              <a:t>4/23/2021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83424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FDE806-5AC5-4F40-BCEE-F6B76EAE0F51}" type="datetimeFigureOut">
              <a:rPr lang="en-US" smtClean="0"/>
              <a:t>4/23/2021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9942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DE806-5AC5-4F40-BCEE-F6B76EAE0F51}" type="datetimeFigureOut">
              <a:rPr lang="en-US" smtClean="0"/>
              <a:t>4/23/2021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57955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FDE806-5AC5-4F40-BCEE-F6B76EAE0F51}"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33014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FDE806-5AC5-4F40-BCEE-F6B76EAE0F51}"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2399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DE806-5AC5-4F40-BCEE-F6B76EAE0F51}" type="datetimeFigureOut">
              <a:rPr lang="en-US" smtClean="0"/>
              <a:t>4/23/2021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C8AB7-EC8A-0742-88D4-A0FD04CAACC7}" type="slidenum">
              <a:rPr lang="en-US" smtClean="0"/>
              <a:t>‹#›</a:t>
            </a:fld>
            <a:endParaRPr lang="en-US"/>
          </a:p>
        </p:txBody>
      </p:sp>
    </p:spTree>
    <p:extLst>
      <p:ext uri="{BB962C8B-B14F-4D97-AF65-F5344CB8AC3E}">
        <p14:creationId xmlns:p14="http://schemas.microsoft.com/office/powerpoint/2010/main" val="1953630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slide" Target="slide10.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4.png"/><Relationship Id="rId7" Type="http://schemas.openxmlformats.org/officeDocument/2006/relationships/slide" Target="slide10.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jpeg"/><Relationship Id="rId9"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9.png"/><Relationship Id="rId7"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slide" Target="slide10.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2" Type="http://schemas.openxmlformats.org/officeDocument/2006/relationships/hyperlink" Target="http://www.cilh.ca/"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0.xml"/><Relationship Id="rId4" Type="http://schemas.openxmlformats.org/officeDocument/2006/relationships/slide" Target="slide1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extBox 5"/>
          <p:cNvSpPr txBox="1"/>
          <p:nvPr/>
        </p:nvSpPr>
        <p:spPr>
          <a:xfrm>
            <a:off x="1112708" y="2333568"/>
            <a:ext cx="6727148" cy="1846659"/>
          </a:xfrm>
          <a:prstGeom prst="rect">
            <a:avLst/>
          </a:prstGeom>
          <a:noFill/>
        </p:spPr>
        <p:txBody>
          <a:bodyPr wrap="square" rtlCol="0">
            <a:spAutoFit/>
          </a:bodyPr>
          <a:lstStyle/>
          <a:p>
            <a:endParaRPr lang="en-US" sz="6000" b="1" dirty="0">
              <a:solidFill>
                <a:schemeClr val="bg1"/>
              </a:solidFill>
              <a:latin typeface="Oriya Sangam MN" charset="0"/>
              <a:ea typeface="Oriya Sangam MN" charset="0"/>
              <a:cs typeface="Oriya Sangam MN" charset="0"/>
            </a:endParaRPr>
          </a:p>
          <a:p>
            <a:endParaRPr lang="en-US" sz="5400" b="1" dirty="0">
              <a:latin typeface="Oriya Sangam MN" charset="0"/>
              <a:ea typeface="Oriya Sangam MN" charset="0"/>
              <a:cs typeface="Oriya Sangam MN" charset="0"/>
            </a:endParaRPr>
          </a:p>
        </p:txBody>
      </p:sp>
      <p:sp>
        <p:nvSpPr>
          <p:cNvPr id="8" name="TextBox 7"/>
          <p:cNvSpPr txBox="1"/>
          <p:nvPr/>
        </p:nvSpPr>
        <p:spPr>
          <a:xfrm>
            <a:off x="1197624" y="1533244"/>
            <a:ext cx="6727148" cy="707886"/>
          </a:xfrm>
          <a:prstGeom prst="rect">
            <a:avLst/>
          </a:prstGeom>
          <a:noFill/>
        </p:spPr>
        <p:txBody>
          <a:bodyPr wrap="square" rtlCol="0">
            <a:spAutoFit/>
          </a:bodyPr>
          <a:lstStyle/>
          <a:p>
            <a:endParaRPr lang="en-US" sz="2000" b="1" dirty="0">
              <a:solidFill>
                <a:schemeClr val="bg1"/>
              </a:solidFill>
              <a:latin typeface="Oriya Sangam MN" charset="0"/>
              <a:ea typeface="Oriya Sangam MN" charset="0"/>
              <a:cs typeface="Oriya Sangam MN" charset="0"/>
            </a:endParaRPr>
          </a:p>
          <a:p>
            <a:r>
              <a:rPr lang="en-US" sz="2000" b="1" dirty="0">
                <a:solidFill>
                  <a:schemeClr val="bg1"/>
                </a:solidFill>
                <a:latin typeface="Oriya Sangam MN" charset="0"/>
                <a:ea typeface="Oriya Sangam MN" charset="0"/>
                <a:cs typeface="Oriya Sangam MN" charset="0"/>
              </a:rPr>
              <a:t>Inclusive Housing Toolkit #2</a:t>
            </a:r>
            <a:endParaRPr lang="en-US" sz="2000" b="1" dirty="0">
              <a:latin typeface="Oriya Sangam MN" charset="0"/>
              <a:ea typeface="Oriya Sangam MN" charset="0"/>
              <a:cs typeface="Oriya Sangam MN" charset="0"/>
            </a:endParaRPr>
          </a:p>
        </p:txBody>
      </p:sp>
      <p:sp>
        <p:nvSpPr>
          <p:cNvPr id="2" name="Rectangle 1"/>
          <p:cNvSpPr/>
          <p:nvPr/>
        </p:nvSpPr>
        <p:spPr>
          <a:xfrm>
            <a:off x="1153535" y="2308299"/>
            <a:ext cx="5657574" cy="1938992"/>
          </a:xfrm>
          <a:prstGeom prst="rect">
            <a:avLst/>
          </a:prstGeom>
        </p:spPr>
        <p:txBody>
          <a:bodyPr wrap="square">
            <a:spAutoFit/>
          </a:bodyPr>
          <a:lstStyle/>
          <a:p>
            <a:r>
              <a:rPr lang="en-US" sz="6000" b="1" dirty="0">
                <a:solidFill>
                  <a:schemeClr val="bg1"/>
                </a:solidFill>
                <a:latin typeface="Oriya Sangam MN" charset="0"/>
                <a:ea typeface="Oriya Sangam MN" charset="0"/>
                <a:cs typeface="Oriya Sangam MN" charset="0"/>
              </a:rPr>
              <a:t>Family-Led Initiatives</a:t>
            </a:r>
            <a:endParaRPr lang="en-US" sz="6000" dirty="0"/>
          </a:p>
        </p:txBody>
      </p:sp>
      <p:sp>
        <p:nvSpPr>
          <p:cNvPr id="26" name="TextBox 25"/>
          <p:cNvSpPr txBox="1"/>
          <p:nvPr/>
        </p:nvSpPr>
        <p:spPr>
          <a:xfrm>
            <a:off x="1238292" y="4852740"/>
            <a:ext cx="6727148" cy="830997"/>
          </a:xfrm>
          <a:prstGeom prst="rect">
            <a:avLst/>
          </a:prstGeom>
          <a:noFill/>
        </p:spPr>
        <p:txBody>
          <a:bodyPr wrap="square" rtlCol="0">
            <a:spAutoFit/>
          </a:bodyPr>
          <a:lstStyle/>
          <a:p>
            <a:endParaRPr lang="en-US" sz="1600" dirty="0">
              <a:solidFill>
                <a:schemeClr val="bg1"/>
              </a:solidFill>
              <a:latin typeface="Oriya Sangam MN" charset="0"/>
              <a:ea typeface="Oriya Sangam MN" charset="0"/>
              <a:cs typeface="Oriya Sangam MN" charset="0"/>
            </a:endParaRPr>
          </a:p>
          <a:p>
            <a:r>
              <a:rPr lang="en-US" sz="1600" dirty="0">
                <a:solidFill>
                  <a:schemeClr val="bg1"/>
                </a:solidFill>
                <a:latin typeface="Oriya Sangam MN" charset="0"/>
                <a:ea typeface="Oriya Sangam MN" charset="0"/>
                <a:cs typeface="Oriya Sangam MN" charset="0"/>
              </a:rPr>
              <a:t>Created by </a:t>
            </a:r>
            <a:r>
              <a:rPr lang="en-US" sz="1600" b="1" dirty="0">
                <a:solidFill>
                  <a:schemeClr val="bg1"/>
                </a:solidFill>
                <a:latin typeface="Oriya Sangam MN" charset="0"/>
                <a:ea typeface="Oriya Sangam MN" charset="0"/>
                <a:cs typeface="Oriya Sangam MN" charset="0"/>
              </a:rPr>
              <a:t>SHS Consulting</a:t>
            </a:r>
          </a:p>
          <a:p>
            <a:r>
              <a:rPr lang="en-US" sz="1600" dirty="0">
                <a:solidFill>
                  <a:schemeClr val="bg1"/>
                </a:solidFill>
                <a:latin typeface="Oriya Sangam MN" charset="0"/>
                <a:ea typeface="Oriya Sangam MN" charset="0"/>
                <a:cs typeface="Oriya Sangam MN" charset="0"/>
              </a:rPr>
              <a:t>For </a:t>
            </a:r>
            <a:r>
              <a:rPr lang="en-US" sz="1600" b="1" dirty="0">
                <a:solidFill>
                  <a:schemeClr val="bg1"/>
                </a:solidFill>
                <a:latin typeface="Oriya Sangam MN" charset="0"/>
                <a:ea typeface="Oriya Sangam MN" charset="0"/>
                <a:cs typeface="Oriya Sangam MN" charset="0"/>
              </a:rPr>
              <a:t>My Home My Community</a:t>
            </a:r>
            <a:endParaRPr lang="en-US" sz="1600" b="1" dirty="0">
              <a:latin typeface="Oriya Sangam MN" charset="0"/>
              <a:ea typeface="Oriya Sangam MN" charset="0"/>
              <a:cs typeface="Oriya Sangam MN" charset="0"/>
            </a:endParaRPr>
          </a:p>
        </p:txBody>
      </p:sp>
      <p:sp>
        <p:nvSpPr>
          <p:cNvPr id="4" name="Rectangle 3"/>
          <p:cNvSpPr/>
          <p:nvPr/>
        </p:nvSpPr>
        <p:spPr>
          <a:xfrm>
            <a:off x="1311926" y="4589122"/>
            <a:ext cx="846278" cy="10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199160" y="3457691"/>
            <a:ext cx="1246572" cy="1226627"/>
          </a:xfrm>
          <a:custGeom>
            <a:avLst/>
            <a:gdLst>
              <a:gd name="connsiteX0" fmla="*/ 0 w 2356701"/>
              <a:gd name="connsiteY0" fmla="*/ 970961 h 2318994"/>
              <a:gd name="connsiteX1" fmla="*/ 1168924 w 2356701"/>
              <a:gd name="connsiteY1" fmla="*/ 0 h 2318994"/>
              <a:gd name="connsiteX2" fmla="*/ 2356701 w 2356701"/>
              <a:gd name="connsiteY2" fmla="*/ 989815 h 2318994"/>
              <a:gd name="connsiteX3" fmla="*/ 2045616 w 2356701"/>
              <a:gd name="connsiteY3" fmla="*/ 999242 h 2318994"/>
              <a:gd name="connsiteX4" fmla="*/ 2045616 w 2356701"/>
              <a:gd name="connsiteY4" fmla="*/ 2281287 h 2318994"/>
              <a:gd name="connsiteX5" fmla="*/ 320511 w 2356701"/>
              <a:gd name="connsiteY5" fmla="*/ 2318994 h 2318994"/>
              <a:gd name="connsiteX6" fmla="*/ 311084 w 2356701"/>
              <a:gd name="connsiteY6" fmla="*/ 1008668 h 2318994"/>
              <a:gd name="connsiteX7" fmla="*/ 0 w 2356701"/>
              <a:gd name="connsiteY7" fmla="*/ 970961 h 23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701" h="2318994">
                <a:moveTo>
                  <a:pt x="0" y="970961"/>
                </a:moveTo>
                <a:lnTo>
                  <a:pt x="1168924" y="0"/>
                </a:lnTo>
                <a:lnTo>
                  <a:pt x="2356701" y="989815"/>
                </a:lnTo>
                <a:lnTo>
                  <a:pt x="2045616" y="999242"/>
                </a:lnTo>
                <a:lnTo>
                  <a:pt x="2045616" y="2281287"/>
                </a:lnTo>
                <a:lnTo>
                  <a:pt x="320511" y="2318994"/>
                </a:lnTo>
                <a:cubicBezTo>
                  <a:pt x="317369" y="1882219"/>
                  <a:pt x="314226" y="1445443"/>
                  <a:pt x="311084" y="1008668"/>
                </a:cubicBezTo>
                <a:lnTo>
                  <a:pt x="0" y="970961"/>
                </a:lnTo>
                <a:close/>
              </a:path>
            </a:pathLst>
          </a:custGeom>
          <a:pattFill prst="wdUpDiag">
            <a:fgClr>
              <a:schemeClr val="bg1"/>
            </a:fgClr>
            <a:bgClr>
              <a:schemeClr val="accent4">
                <a:lumMod val="40000"/>
                <a:lumOff val="60000"/>
              </a:schemeClr>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851936" y="3038219"/>
            <a:ext cx="1246572" cy="1226627"/>
          </a:xfrm>
          <a:custGeom>
            <a:avLst/>
            <a:gdLst>
              <a:gd name="connsiteX0" fmla="*/ 0 w 2356701"/>
              <a:gd name="connsiteY0" fmla="*/ 970961 h 2318994"/>
              <a:gd name="connsiteX1" fmla="*/ 1168924 w 2356701"/>
              <a:gd name="connsiteY1" fmla="*/ 0 h 2318994"/>
              <a:gd name="connsiteX2" fmla="*/ 2356701 w 2356701"/>
              <a:gd name="connsiteY2" fmla="*/ 989815 h 2318994"/>
              <a:gd name="connsiteX3" fmla="*/ 2045616 w 2356701"/>
              <a:gd name="connsiteY3" fmla="*/ 999242 h 2318994"/>
              <a:gd name="connsiteX4" fmla="*/ 2045616 w 2356701"/>
              <a:gd name="connsiteY4" fmla="*/ 2281287 h 2318994"/>
              <a:gd name="connsiteX5" fmla="*/ 320511 w 2356701"/>
              <a:gd name="connsiteY5" fmla="*/ 2318994 h 2318994"/>
              <a:gd name="connsiteX6" fmla="*/ 311084 w 2356701"/>
              <a:gd name="connsiteY6" fmla="*/ 1008668 h 2318994"/>
              <a:gd name="connsiteX7" fmla="*/ 0 w 2356701"/>
              <a:gd name="connsiteY7" fmla="*/ 970961 h 23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701" h="2318994">
                <a:moveTo>
                  <a:pt x="0" y="970961"/>
                </a:moveTo>
                <a:lnTo>
                  <a:pt x="1168924" y="0"/>
                </a:lnTo>
                <a:lnTo>
                  <a:pt x="2356701" y="989815"/>
                </a:lnTo>
                <a:lnTo>
                  <a:pt x="2045616" y="999242"/>
                </a:lnTo>
                <a:lnTo>
                  <a:pt x="2045616" y="2281287"/>
                </a:lnTo>
                <a:lnTo>
                  <a:pt x="320511" y="2318994"/>
                </a:lnTo>
                <a:cubicBezTo>
                  <a:pt x="317369" y="1882219"/>
                  <a:pt x="314226" y="1445443"/>
                  <a:pt x="311084" y="1008668"/>
                </a:cubicBezTo>
                <a:lnTo>
                  <a:pt x="0" y="970961"/>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9588970" y="3038219"/>
            <a:ext cx="1246572" cy="1226627"/>
          </a:xfrm>
          <a:custGeom>
            <a:avLst/>
            <a:gdLst>
              <a:gd name="connsiteX0" fmla="*/ 0 w 2356701"/>
              <a:gd name="connsiteY0" fmla="*/ 970961 h 2318994"/>
              <a:gd name="connsiteX1" fmla="*/ 1168924 w 2356701"/>
              <a:gd name="connsiteY1" fmla="*/ 0 h 2318994"/>
              <a:gd name="connsiteX2" fmla="*/ 2356701 w 2356701"/>
              <a:gd name="connsiteY2" fmla="*/ 989815 h 2318994"/>
              <a:gd name="connsiteX3" fmla="*/ 2045616 w 2356701"/>
              <a:gd name="connsiteY3" fmla="*/ 999242 h 2318994"/>
              <a:gd name="connsiteX4" fmla="*/ 2045616 w 2356701"/>
              <a:gd name="connsiteY4" fmla="*/ 2281287 h 2318994"/>
              <a:gd name="connsiteX5" fmla="*/ 320511 w 2356701"/>
              <a:gd name="connsiteY5" fmla="*/ 2318994 h 2318994"/>
              <a:gd name="connsiteX6" fmla="*/ 311084 w 2356701"/>
              <a:gd name="connsiteY6" fmla="*/ 1008668 h 2318994"/>
              <a:gd name="connsiteX7" fmla="*/ 0 w 2356701"/>
              <a:gd name="connsiteY7" fmla="*/ 970961 h 23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701" h="2318994">
                <a:moveTo>
                  <a:pt x="0" y="970961"/>
                </a:moveTo>
                <a:lnTo>
                  <a:pt x="1168924" y="0"/>
                </a:lnTo>
                <a:lnTo>
                  <a:pt x="2356701" y="989815"/>
                </a:lnTo>
                <a:lnTo>
                  <a:pt x="2045616" y="999242"/>
                </a:lnTo>
                <a:lnTo>
                  <a:pt x="2045616" y="2281287"/>
                </a:lnTo>
                <a:lnTo>
                  <a:pt x="320511" y="2318994"/>
                </a:lnTo>
                <a:cubicBezTo>
                  <a:pt x="317369" y="1882219"/>
                  <a:pt x="314226" y="1445443"/>
                  <a:pt x="311084" y="1008668"/>
                </a:cubicBezTo>
                <a:lnTo>
                  <a:pt x="0" y="970961"/>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199160" y="2044004"/>
            <a:ext cx="1246572" cy="1226627"/>
          </a:xfrm>
          <a:custGeom>
            <a:avLst/>
            <a:gdLst>
              <a:gd name="connsiteX0" fmla="*/ 0 w 2356701"/>
              <a:gd name="connsiteY0" fmla="*/ 970961 h 2318994"/>
              <a:gd name="connsiteX1" fmla="*/ 1168924 w 2356701"/>
              <a:gd name="connsiteY1" fmla="*/ 0 h 2318994"/>
              <a:gd name="connsiteX2" fmla="*/ 2356701 w 2356701"/>
              <a:gd name="connsiteY2" fmla="*/ 989815 h 2318994"/>
              <a:gd name="connsiteX3" fmla="*/ 2045616 w 2356701"/>
              <a:gd name="connsiteY3" fmla="*/ 999242 h 2318994"/>
              <a:gd name="connsiteX4" fmla="*/ 2045616 w 2356701"/>
              <a:gd name="connsiteY4" fmla="*/ 2281287 h 2318994"/>
              <a:gd name="connsiteX5" fmla="*/ 320511 w 2356701"/>
              <a:gd name="connsiteY5" fmla="*/ 2318994 h 2318994"/>
              <a:gd name="connsiteX6" fmla="*/ 311084 w 2356701"/>
              <a:gd name="connsiteY6" fmla="*/ 1008668 h 2318994"/>
              <a:gd name="connsiteX7" fmla="*/ 0 w 2356701"/>
              <a:gd name="connsiteY7" fmla="*/ 970961 h 23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701" h="2318994">
                <a:moveTo>
                  <a:pt x="0" y="970961"/>
                </a:moveTo>
                <a:lnTo>
                  <a:pt x="1168924" y="0"/>
                </a:lnTo>
                <a:lnTo>
                  <a:pt x="2356701" y="989815"/>
                </a:lnTo>
                <a:lnTo>
                  <a:pt x="2045616" y="999242"/>
                </a:lnTo>
                <a:lnTo>
                  <a:pt x="2045616" y="2281287"/>
                </a:lnTo>
                <a:lnTo>
                  <a:pt x="320511" y="2318994"/>
                </a:lnTo>
                <a:cubicBezTo>
                  <a:pt x="317369" y="1882219"/>
                  <a:pt x="314226" y="1445443"/>
                  <a:pt x="311084" y="1008668"/>
                </a:cubicBezTo>
                <a:lnTo>
                  <a:pt x="0" y="970961"/>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A76B48-49A3-3C4B-AD20-21FBFF6A066E}"/>
              </a:ext>
            </a:extLst>
          </p:cNvPr>
          <p:cNvPicPr>
            <a:picLocks noChangeAspect="1"/>
          </p:cNvPicPr>
          <p:nvPr/>
        </p:nvPicPr>
        <p:blipFill>
          <a:blip r:embed="rId2"/>
          <a:srcRect/>
          <a:stretch/>
        </p:blipFill>
        <p:spPr>
          <a:xfrm>
            <a:off x="9456083" y="5969014"/>
            <a:ext cx="2663882" cy="888986"/>
          </a:xfrm>
          <a:prstGeom prst="rect">
            <a:avLst/>
          </a:prstGeom>
        </p:spPr>
      </p:pic>
    </p:spTree>
    <p:extLst>
      <p:ext uri="{BB962C8B-B14F-4D97-AF65-F5344CB8AC3E}">
        <p14:creationId xmlns:p14="http://schemas.microsoft.com/office/powerpoint/2010/main" val="129521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10</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Synthesis</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92829" y="3955693"/>
            <a:ext cx="4609613" cy="1815882"/>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To wrap up the discovery phase, synthesis is a step to summarize all the information gathered and key insights into tangible outputs that can be shared and used in later parts of the project. This could be done by the project team and, as an extra step, validated by stakeholders who were involved in the consultation process. </a:t>
            </a: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7" name="TextBox 16"/>
          <p:cNvSpPr txBox="1"/>
          <p:nvPr/>
        </p:nvSpPr>
        <p:spPr>
          <a:xfrm>
            <a:off x="6969142" y="1240353"/>
            <a:ext cx="4773679" cy="280076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Synthesis could be done in stages. It might start with a collaborative session where project leaders get together to sift through information, before dividing up tasks.</a:t>
            </a:r>
          </a:p>
          <a:p>
            <a:pPr marL="285750" indent="-285750">
              <a:buFont typeface="Arial" charset="0"/>
              <a:buChar char="•"/>
            </a:pPr>
            <a:r>
              <a:rPr lang="en-CA" sz="1200" b="1" dirty="0">
                <a:latin typeface="Oriya Sangam MN" charset="0"/>
                <a:ea typeface="Oriya Sangam MN" charset="0"/>
                <a:cs typeface="Oriya Sangam MN" charset="0"/>
              </a:rPr>
              <a:t>Method</a:t>
            </a:r>
            <a:r>
              <a:rPr lang="en-CA" sz="1200" dirty="0">
                <a:latin typeface="Oriya Sangam MN" charset="0"/>
                <a:ea typeface="Oriya Sangam MN" charset="0"/>
                <a:cs typeface="Oriya Sangam MN" charset="0"/>
              </a:rPr>
              <a:t>: </a:t>
            </a:r>
          </a:p>
          <a:p>
            <a:pPr marL="742950" lvl="1" indent="-285750">
              <a:buFont typeface="Courier New" charset="0"/>
              <a:buChar char="o"/>
            </a:pPr>
            <a:r>
              <a:rPr lang="en-CA" sz="1200" dirty="0">
                <a:latin typeface="Oriya Sangam MN" charset="0"/>
                <a:ea typeface="Oriya Sangam MN" charset="0"/>
                <a:cs typeface="Oriya Sangam MN" charset="0"/>
              </a:rPr>
              <a:t>Look at all the materials and notes </a:t>
            </a:r>
          </a:p>
          <a:p>
            <a:pPr marL="742950" lvl="1" indent="-285750">
              <a:buFont typeface="Courier New" charset="0"/>
              <a:buChar char="o"/>
            </a:pPr>
            <a:r>
              <a:rPr lang="en-CA" sz="1200" dirty="0">
                <a:latin typeface="Oriya Sangam MN" charset="0"/>
                <a:ea typeface="Oriya Sangam MN" charset="0"/>
                <a:cs typeface="Oriya Sangam MN" charset="0"/>
              </a:rPr>
              <a:t>Look for key insights, patterns</a:t>
            </a:r>
          </a:p>
          <a:p>
            <a:pPr marL="742950" lvl="1" indent="-285750">
              <a:buFont typeface="Courier New" charset="0"/>
              <a:buChar char="o"/>
            </a:pPr>
            <a:r>
              <a:rPr lang="en-CA" sz="1200" dirty="0">
                <a:latin typeface="Oriya Sangam MN" charset="0"/>
                <a:ea typeface="Oriya Sangam MN" charset="0"/>
                <a:cs typeface="Oriya Sangam MN" charset="0"/>
              </a:rPr>
              <a:t>Categorize and prioritize information</a:t>
            </a:r>
          </a:p>
          <a:p>
            <a:pPr marL="742950" lvl="1" indent="-285750">
              <a:buFont typeface="Courier New" charset="0"/>
              <a:buChar char="o"/>
            </a:pPr>
            <a:r>
              <a:rPr lang="en-CA" sz="1200" dirty="0">
                <a:latin typeface="Oriya Sangam MN" charset="0"/>
                <a:ea typeface="Oriya Sangam MN" charset="0"/>
                <a:cs typeface="Oriya Sangam MN" charset="0"/>
              </a:rPr>
              <a:t>Summarize into guiding document(s)</a:t>
            </a:r>
          </a:p>
          <a:p>
            <a:pPr marL="742950" lvl="1" indent="-285750">
              <a:buFont typeface="Courier New" charset="0"/>
              <a:buChar char="o"/>
            </a:pPr>
            <a:r>
              <a:rPr lang="en-CA" sz="1200" dirty="0">
                <a:latin typeface="Oriya Sangam MN" charset="0"/>
                <a:ea typeface="Oriya Sangam MN" charset="0"/>
                <a:cs typeface="Oriya Sangam MN" charset="0"/>
              </a:rPr>
              <a:t>Validate with stakeholders</a:t>
            </a:r>
            <a:endParaRPr lang="en-US" sz="12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8" name="Down Arrow 17"/>
          <p:cNvSpPr/>
          <p:nvPr/>
        </p:nvSpPr>
        <p:spPr>
          <a:xfrm rot="16200000">
            <a:off x="1768979" y="2232126"/>
            <a:ext cx="721084" cy="105351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00000">
            <a:off x="2948028" y="2232125"/>
            <a:ext cx="721087" cy="10535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09157"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1" name="TextBox 20"/>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Discover</a:t>
            </a:r>
          </a:p>
        </p:txBody>
      </p:sp>
      <p:pic>
        <p:nvPicPr>
          <p:cNvPr id="22" name="Picture 21"/>
          <p:cNvPicPr>
            <a:picLocks noChangeAspect="1"/>
          </p:cNvPicPr>
          <p:nvPr/>
        </p:nvPicPr>
        <p:blipFill>
          <a:blip r:embed="rId3"/>
          <a:stretch>
            <a:fillRect/>
          </a:stretch>
        </p:blipFill>
        <p:spPr>
          <a:xfrm>
            <a:off x="1599841" y="1256031"/>
            <a:ext cx="194818" cy="194818"/>
          </a:xfrm>
          <a:prstGeom prst="rect">
            <a:avLst/>
          </a:prstGeom>
        </p:spPr>
      </p:pic>
      <p:sp>
        <p:nvSpPr>
          <p:cNvPr id="23" name="TextBox 22"/>
          <p:cNvSpPr txBox="1"/>
          <p:nvPr/>
        </p:nvSpPr>
        <p:spPr>
          <a:xfrm>
            <a:off x="6977209" y="3827704"/>
            <a:ext cx="5505307" cy="830997"/>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Outputs</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4" name="Rectangle 23"/>
          <p:cNvSpPr/>
          <p:nvPr/>
        </p:nvSpPr>
        <p:spPr>
          <a:xfrm>
            <a:off x="7074746" y="4089226"/>
            <a:ext cx="4482869" cy="197019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211736" y="4195370"/>
            <a:ext cx="4142064" cy="2308324"/>
          </a:xfrm>
          <a:prstGeom prst="rect">
            <a:avLst/>
          </a:prstGeom>
        </p:spPr>
        <p:txBody>
          <a:bodyPr wrap="square">
            <a:spAutoFit/>
          </a:bodyPr>
          <a:lstStyle/>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A summary of the problems with the current state and what do people need or want</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A mission statement and list of guiding principles: what are the goals and what are the values that guide us?</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A definition of “home” and inclusivity</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A list of parties who are interested in the project or wish to be involved</a:t>
            </a: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115318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86153" y="2817531"/>
            <a:ext cx="2088843" cy="52322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Vision and Concept</a:t>
            </a:r>
          </a:p>
        </p:txBody>
      </p:sp>
      <p:cxnSp>
        <p:nvCxnSpPr>
          <p:cNvPr id="18" name="Straight Connector 17"/>
          <p:cNvCxnSpPr/>
          <p:nvPr/>
        </p:nvCxnSpPr>
        <p:spPr>
          <a:xfrm>
            <a:off x="1166368"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08200" y="3485599"/>
            <a:ext cx="1780735" cy="892552"/>
          </a:xfrm>
          <a:prstGeom prst="rect">
            <a:avLst/>
          </a:prstGeom>
          <a:noFill/>
        </p:spPr>
        <p:txBody>
          <a:bodyPr wrap="square" rtlCol="0">
            <a:spAutoFit/>
          </a:bodyPr>
          <a:lstStyle/>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200" dirty="0"/>
          </a:p>
        </p:txBody>
      </p:sp>
      <p:cxnSp>
        <p:nvCxnSpPr>
          <p:cNvPr id="20" name="Straight Connector 19"/>
          <p:cNvCxnSpPr/>
          <p:nvPr/>
        </p:nvCxnSpPr>
        <p:spPr>
          <a:xfrm>
            <a:off x="321501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37270" y="3442377"/>
            <a:ext cx="1986085" cy="1631216"/>
          </a:xfrm>
          <a:prstGeom prst="rect">
            <a:avLst/>
          </a:prstGeom>
          <a:noFill/>
        </p:spPr>
        <p:txBody>
          <a:bodyPr wrap="square" rtlCol="0">
            <a:spAutoFit/>
          </a:bodyPr>
          <a:lstStyle/>
          <a:p>
            <a:r>
              <a:rPr lang="en-US" sz="1000" dirty="0">
                <a:latin typeface="Oriya Sangam MN" charset="0"/>
                <a:ea typeface="Oriya Sangam MN" charset="0"/>
                <a:cs typeface="Oriya Sangam MN" charset="0"/>
              </a:rPr>
              <a:t>This model may require creating a new organization, such as a non-profit charitable housing corporation, dedicated to the acquisition and management of housing. It is also important to look into potential partners that can provide the support piece.</a:t>
            </a:r>
          </a:p>
        </p:txBody>
      </p:sp>
      <p:sp>
        <p:nvSpPr>
          <p:cNvPr id="24" name="TextBox 23"/>
          <p:cNvSpPr txBox="1"/>
          <p:nvPr/>
        </p:nvSpPr>
        <p:spPr>
          <a:xfrm>
            <a:off x="3176183" y="2820216"/>
            <a:ext cx="1721853" cy="707886"/>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Organization</a:t>
            </a:r>
          </a:p>
          <a:p>
            <a:r>
              <a:rPr lang="en-US" sz="1400" b="1" dirty="0">
                <a:latin typeface="Oriya Sangam MN" charset="0"/>
                <a:ea typeface="Oriya Sangam MN" charset="0"/>
                <a:cs typeface="Oriya Sangam MN" charset="0"/>
              </a:rPr>
              <a:t>Structure </a:t>
            </a:r>
          </a:p>
          <a:p>
            <a:endParaRPr lang="en-US" sz="1200" b="1" dirty="0">
              <a:latin typeface="Oriya Sangam MN" charset="0"/>
              <a:ea typeface="Oriya Sangam MN" charset="0"/>
              <a:cs typeface="Oriya Sangam MN" charset="0"/>
            </a:endParaRPr>
          </a:p>
        </p:txBody>
      </p:sp>
      <p:sp>
        <p:nvSpPr>
          <p:cNvPr id="30" name="TextBox 29"/>
          <p:cNvSpPr txBox="1"/>
          <p:nvPr/>
        </p:nvSpPr>
        <p:spPr>
          <a:xfrm>
            <a:off x="1080228" y="3479322"/>
            <a:ext cx="1949238" cy="1815882"/>
          </a:xfrm>
          <a:prstGeom prst="rect">
            <a:avLst/>
          </a:prstGeom>
          <a:noFill/>
        </p:spPr>
        <p:txBody>
          <a:bodyPr wrap="square" rtlCol="0">
            <a:spAutoFit/>
          </a:bodyPr>
          <a:lstStyle/>
          <a:p>
            <a:r>
              <a:rPr lang="en-US" sz="1000" dirty="0">
                <a:latin typeface="Oriya Sangam MN" charset="0"/>
                <a:ea typeface="Oriya Sangam MN" charset="0"/>
                <a:cs typeface="Oriya Sangam MN" charset="0"/>
              </a:rPr>
              <a:t>Using the synthesis of insights and guiding principles, begin working on solidifying the project vision.</a:t>
            </a:r>
          </a:p>
          <a:p>
            <a:r>
              <a:rPr lang="en-US" sz="1000" dirty="0">
                <a:latin typeface="Oriya Sangam MN" charset="0"/>
                <a:ea typeface="Oriya Sangam MN" charset="0"/>
                <a:cs typeface="Oriya Sangam MN" charset="0"/>
              </a:rPr>
              <a:t>Holding a visioning session that brings together various stakeholders can help with narrowing in on a cohesive vision.</a:t>
            </a:r>
          </a:p>
          <a:p>
            <a:endParaRPr lang="en-US" sz="1000" dirty="0">
              <a:latin typeface="Oriya Sangam MN" charset="0"/>
              <a:ea typeface="Oriya Sangam MN" charset="0"/>
              <a:cs typeface="Oriya Sangam MN" charset="0"/>
            </a:endParaRPr>
          </a:p>
          <a:p>
            <a:endParaRPr lang="en-US" sz="1200" dirty="0"/>
          </a:p>
        </p:txBody>
      </p:sp>
      <p:sp>
        <p:nvSpPr>
          <p:cNvPr id="31" name="TextBox 30"/>
          <p:cNvSpPr txBox="1"/>
          <p:nvPr/>
        </p:nvSpPr>
        <p:spPr>
          <a:xfrm>
            <a:off x="5295613" y="2626942"/>
            <a:ext cx="1949722" cy="954107"/>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Create Processes and By-laws</a:t>
            </a:r>
          </a:p>
          <a:p>
            <a:endParaRPr lang="en-US" sz="1400" b="1" dirty="0">
              <a:latin typeface="Oriya Sangam MN" charset="0"/>
              <a:ea typeface="Oriya Sangam MN" charset="0"/>
              <a:cs typeface="Oriya Sangam MN" charset="0"/>
            </a:endParaRPr>
          </a:p>
        </p:txBody>
      </p:sp>
      <p:sp>
        <p:nvSpPr>
          <p:cNvPr id="37" name="Rectangle 36"/>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098253"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033541" y="462346"/>
            <a:ext cx="5050267" cy="744790"/>
            <a:chOff x="1033541" y="462346"/>
            <a:chExt cx="5050267" cy="744790"/>
          </a:xfrm>
        </p:grpSpPr>
        <p:sp>
          <p:nvSpPr>
            <p:cNvPr id="32" name="Rectangle 31"/>
            <p:cNvSpPr/>
            <p:nvPr/>
          </p:nvSpPr>
          <p:spPr>
            <a:xfrm>
              <a:off x="1033541" y="636270"/>
              <a:ext cx="4952731" cy="5588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2 : Define</a:t>
              </a:r>
            </a:p>
          </p:txBody>
        </p:sp>
        <p:sp>
          <p:nvSpPr>
            <p:cNvPr id="36" name="Rectangle 35"/>
            <p:cNvSpPr/>
            <p:nvPr/>
          </p:nvSpPr>
          <p:spPr>
            <a:xfrm>
              <a:off x="1035442" y="648336"/>
              <a:ext cx="2247813"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grpSp>
      <p:pic>
        <p:nvPicPr>
          <p:cNvPr id="1026" name="Picture 2" descr="mage result for bullsey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588" y="178540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ge result for struc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196" y="1814711"/>
            <a:ext cx="831826" cy="83182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48376" y="3498798"/>
            <a:ext cx="1832648" cy="2400657"/>
          </a:xfrm>
          <a:prstGeom prst="rect">
            <a:avLst/>
          </a:prstGeom>
          <a:noFill/>
        </p:spPr>
        <p:txBody>
          <a:bodyPr wrap="square" rtlCol="0">
            <a:spAutoFit/>
          </a:bodyPr>
          <a:lstStyle/>
          <a:p>
            <a:r>
              <a:rPr lang="en-US" sz="1000" dirty="0">
                <a:latin typeface="Oriya Sangam MN" charset="0"/>
                <a:ea typeface="Oriya Sangam MN" charset="0"/>
                <a:cs typeface="Oriya Sangam MN" charset="0"/>
              </a:rPr>
              <a:t>A critical step that sets up the journey to acquiring homes is to put processes and procedures into writing. This includes corporation by-laws and policies and procedures for finance, purchase of properties, and property management. Processes and by-laws should be created with the help of a legal consultant. </a:t>
            </a: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p:txBody>
      </p:sp>
      <p:pic>
        <p:nvPicPr>
          <p:cNvPr id="4" name="Picture 3"/>
          <p:cNvPicPr>
            <a:picLocks noChangeAspect="1"/>
          </p:cNvPicPr>
          <p:nvPr/>
        </p:nvPicPr>
        <p:blipFill>
          <a:blip r:embed="rId4"/>
          <a:stretch>
            <a:fillRect/>
          </a:stretch>
        </p:blipFill>
        <p:spPr>
          <a:xfrm>
            <a:off x="5734691" y="1911538"/>
            <a:ext cx="780407" cy="780407"/>
          </a:xfrm>
          <a:prstGeom prst="rect">
            <a:avLst/>
          </a:prstGeom>
        </p:spPr>
      </p:pic>
      <p:sp>
        <p:nvSpPr>
          <p:cNvPr id="34" name="Rectangle 33">
            <a:hlinkClick r:id="rId5" action="ppaction://hlinksldjump"/>
          </p:cNvPr>
          <p:cNvSpPr/>
          <p:nvPr/>
        </p:nvSpPr>
        <p:spPr>
          <a:xfrm>
            <a:off x="2608653" y="5740696"/>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6"/>
          <a:stretch>
            <a:fillRect/>
          </a:stretch>
        </p:blipFill>
        <p:spPr>
          <a:xfrm>
            <a:off x="2691460" y="5831159"/>
            <a:ext cx="273059" cy="273059"/>
          </a:xfrm>
          <a:prstGeom prst="rect">
            <a:avLst/>
          </a:prstGeom>
        </p:spPr>
      </p:pic>
      <p:sp>
        <p:nvSpPr>
          <p:cNvPr id="46" name="Rectangle 45">
            <a:hlinkClick r:id="rId5" action="ppaction://hlinksldjump"/>
          </p:cNvPr>
          <p:cNvSpPr/>
          <p:nvPr/>
        </p:nvSpPr>
        <p:spPr>
          <a:xfrm>
            <a:off x="4653599" y="5746704"/>
            <a:ext cx="438674" cy="418488"/>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7"/>
          <a:stretch>
            <a:fillRect/>
          </a:stretch>
        </p:blipFill>
        <p:spPr>
          <a:xfrm>
            <a:off x="4746357" y="5858521"/>
            <a:ext cx="263278" cy="211792"/>
          </a:xfrm>
          <a:prstGeom prst="rect">
            <a:avLst/>
          </a:prstGeom>
        </p:spPr>
      </p:pic>
      <p:sp>
        <p:nvSpPr>
          <p:cNvPr id="28"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11</a:t>
            </a:r>
          </a:p>
        </p:txBody>
      </p:sp>
    </p:spTree>
    <p:extLst>
      <p:ext uri="{BB962C8B-B14F-4D97-AF65-F5344CB8AC3E}">
        <p14:creationId xmlns:p14="http://schemas.microsoft.com/office/powerpoint/2010/main" val="2065043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12</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13483" y="771118"/>
            <a:ext cx="3780250"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Vision and Concept</a:t>
            </a:r>
          </a:p>
        </p:txBody>
      </p:sp>
      <p:sp>
        <p:nvSpPr>
          <p:cNvPr id="13" name="Rectangle 12"/>
          <p:cNvSpPr/>
          <p:nvPr/>
        </p:nvSpPr>
        <p:spPr>
          <a:xfrm>
            <a:off x="1010946"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Define</a:t>
            </a:r>
          </a:p>
        </p:txBody>
      </p:sp>
      <p:pic>
        <p:nvPicPr>
          <p:cNvPr id="17" name="Picture 16"/>
          <p:cNvPicPr>
            <a:picLocks noChangeAspect="1"/>
          </p:cNvPicPr>
          <p:nvPr/>
        </p:nvPicPr>
        <p:blipFill>
          <a:blip r:embed="rId3"/>
          <a:stretch>
            <a:fillRect/>
          </a:stretch>
        </p:blipFill>
        <p:spPr>
          <a:xfrm>
            <a:off x="1599841" y="1256031"/>
            <a:ext cx="194818" cy="194818"/>
          </a:xfrm>
          <a:prstGeom prst="rect">
            <a:avLst/>
          </a:prstGeom>
        </p:spPr>
      </p:pic>
      <p:sp>
        <p:nvSpPr>
          <p:cNvPr id="27" name="TextBox 26"/>
          <p:cNvSpPr txBox="1"/>
          <p:nvPr/>
        </p:nvSpPr>
        <p:spPr>
          <a:xfrm>
            <a:off x="6969142" y="1240353"/>
            <a:ext cx="4773679"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CA" sz="1200" b="1" dirty="0">
                <a:latin typeface="Oriya Sangam MN" charset="0"/>
                <a:ea typeface="Oriya Sangam MN" charset="0"/>
                <a:cs typeface="Oriya Sangam MN" charset="0"/>
              </a:rPr>
              <a:t>Format: </a:t>
            </a:r>
            <a:r>
              <a:rPr lang="en-CA" sz="1200" dirty="0">
                <a:latin typeface="Oriya Sangam MN" charset="0"/>
                <a:ea typeface="Oriya Sangam MN" charset="0"/>
                <a:cs typeface="Oriya Sangam MN" charset="0"/>
              </a:rPr>
              <a:t>The visioning session could be a more hands-on workshop, with a balance of discussion and activities to help generate ideas for the vision.</a:t>
            </a:r>
          </a:p>
          <a:p>
            <a:pPr marL="285750" indent="-285750">
              <a:buFont typeface="Arial" charset="0"/>
              <a:buChar char="•"/>
            </a:pPr>
            <a:r>
              <a:rPr lang="en-CA" sz="1200" b="1" dirty="0">
                <a:latin typeface="Oriya Sangam MN" charset="0"/>
                <a:ea typeface="Oriya Sangam MN" charset="0"/>
                <a:cs typeface="Oriya Sangam MN" charset="0"/>
              </a:rPr>
              <a:t>Materials</a:t>
            </a:r>
            <a:r>
              <a:rPr lang="en-CA" sz="1200" dirty="0">
                <a:latin typeface="Oriya Sangam MN" charset="0"/>
                <a:ea typeface="Oriya Sangam MN" charset="0"/>
                <a:cs typeface="Oriya Sangam MN" charset="0"/>
              </a:rPr>
              <a:t>: Worksheets, synthesis materials (e.g. summary of needs, guiding principles), reference materials (e.g. best practices, an inclusivity guide)</a:t>
            </a:r>
          </a:p>
          <a:p>
            <a:pPr marL="285750" indent="-285750">
              <a:buFont typeface="Arial" charset="0"/>
              <a:buChar char="•"/>
            </a:pPr>
            <a:r>
              <a:rPr lang="en-CA" sz="1200" b="1" dirty="0">
                <a:latin typeface="Oriya Sangam MN" charset="0"/>
                <a:ea typeface="Oriya Sangam MN" charset="0"/>
                <a:cs typeface="Oriya Sangam MN" charset="0"/>
              </a:rPr>
              <a:t>Method: </a:t>
            </a:r>
          </a:p>
          <a:p>
            <a:pPr marL="742950" lvl="1" indent="-285750">
              <a:buFont typeface="Courier New" charset="0"/>
              <a:buChar char="o"/>
            </a:pPr>
            <a:r>
              <a:rPr lang="en-CA" sz="1200" dirty="0">
                <a:latin typeface="Oriya Sangam MN" charset="0"/>
                <a:ea typeface="Oriya Sangam MN" charset="0"/>
                <a:cs typeface="Oriya Sangam MN" charset="0"/>
              </a:rPr>
              <a:t>Using materials, brainstorm ideas for the solution</a:t>
            </a:r>
          </a:p>
          <a:p>
            <a:pPr marL="742950" lvl="1" indent="-285750">
              <a:buFont typeface="Courier New" charset="0"/>
              <a:buChar char="o"/>
            </a:pPr>
            <a:r>
              <a:rPr lang="en-CA" sz="1200" dirty="0">
                <a:latin typeface="Oriya Sangam MN" charset="0"/>
                <a:ea typeface="Oriya Sangam MN" charset="0"/>
                <a:cs typeface="Oriya Sangam MN" charset="0"/>
              </a:rPr>
              <a:t>Refine the concept and identify the design priorities and criteria</a:t>
            </a:r>
            <a:endParaRPr lang="en-US" sz="1400" dirty="0">
              <a:latin typeface="Oriya Sangam MN" charset="0"/>
              <a:ea typeface="Oriya Sangam MN" charset="0"/>
              <a:cs typeface="Oriya Sangam MN" charset="0"/>
            </a:endParaRPr>
          </a:p>
        </p:txBody>
      </p:sp>
      <p:sp>
        <p:nvSpPr>
          <p:cNvPr id="28" name="TextBox 27"/>
          <p:cNvSpPr txBox="1"/>
          <p:nvPr/>
        </p:nvSpPr>
        <p:spPr>
          <a:xfrm>
            <a:off x="6969142" y="3877460"/>
            <a:ext cx="5505307" cy="830997"/>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Topics</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9" name="Rectangle 28"/>
          <p:cNvSpPr/>
          <p:nvPr/>
        </p:nvSpPr>
        <p:spPr>
          <a:xfrm>
            <a:off x="7066679" y="4138981"/>
            <a:ext cx="4482869" cy="167241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03669" y="4245126"/>
            <a:ext cx="4142064" cy="2492990"/>
          </a:xfrm>
          <a:prstGeom prst="rect">
            <a:avLst/>
          </a:prstGeom>
        </p:spPr>
        <p:txBody>
          <a:bodyPr wrap="square">
            <a:spAutoFit/>
          </a:bodyPr>
          <a:lstStyle/>
          <a:p>
            <a:pPr marL="228600" indent="-228600">
              <a:buFont typeface="+mj-lt"/>
              <a:buAutoNum type="arabicPeriod"/>
            </a:pPr>
            <a:r>
              <a:rPr lang="en-US" sz="1200" b="1" dirty="0">
                <a:solidFill>
                  <a:schemeClr val="tx1">
                    <a:lumMod val="75000"/>
                    <a:lumOff val="25000"/>
                  </a:schemeClr>
                </a:solidFill>
                <a:latin typeface="Oriya Sangam MN" charset="0"/>
                <a:ea typeface="Oriya Sangam MN" charset="0"/>
                <a:cs typeface="Oriya Sangam MN" charset="0"/>
              </a:rPr>
              <a:t>Physical Building</a:t>
            </a:r>
            <a:r>
              <a:rPr lang="en-US" sz="1200" dirty="0">
                <a:solidFill>
                  <a:schemeClr val="tx1">
                    <a:lumMod val="75000"/>
                    <a:lumOff val="25000"/>
                  </a:schemeClr>
                </a:solidFill>
                <a:latin typeface="Oriya Sangam MN" charset="0"/>
                <a:ea typeface="Oriya Sangam MN" charset="0"/>
                <a:cs typeface="Oriya Sangam MN" charset="0"/>
              </a:rPr>
              <a:t>: location, types of homes, selection criteria</a:t>
            </a:r>
          </a:p>
          <a:p>
            <a:pPr marL="228600" indent="-228600">
              <a:buFont typeface="+mj-lt"/>
              <a:buAutoNum type="arabicPeriod"/>
            </a:pPr>
            <a:r>
              <a:rPr lang="en-US" sz="1200" b="1" dirty="0">
                <a:solidFill>
                  <a:schemeClr val="tx1">
                    <a:lumMod val="75000"/>
                    <a:lumOff val="25000"/>
                  </a:schemeClr>
                </a:solidFill>
                <a:latin typeface="Oriya Sangam MN" charset="0"/>
                <a:ea typeface="Oriya Sangam MN" charset="0"/>
                <a:cs typeface="Oriya Sangam MN" charset="0"/>
              </a:rPr>
              <a:t>Tenure and Cost: </a:t>
            </a:r>
            <a:r>
              <a:rPr lang="en-US" sz="1200" dirty="0">
                <a:solidFill>
                  <a:schemeClr val="tx1">
                    <a:lumMod val="75000"/>
                    <a:lumOff val="25000"/>
                  </a:schemeClr>
                </a:solidFill>
                <a:latin typeface="Oriya Sangam MN" charset="0"/>
                <a:ea typeface="Oriya Sangam MN" charset="0"/>
                <a:cs typeface="Oriya Sangam MN" charset="0"/>
              </a:rPr>
              <a:t>type of lease, affordability levels</a:t>
            </a:r>
          </a:p>
          <a:p>
            <a:pPr marL="228600" indent="-228600">
              <a:buFont typeface="+mj-lt"/>
              <a:buAutoNum type="arabicPeriod"/>
            </a:pPr>
            <a:r>
              <a:rPr lang="en-US" sz="1200" b="1" dirty="0">
                <a:solidFill>
                  <a:schemeClr val="tx1">
                    <a:lumMod val="75000"/>
                    <a:lumOff val="25000"/>
                  </a:schemeClr>
                </a:solidFill>
                <a:latin typeface="Oriya Sangam MN" charset="0"/>
                <a:ea typeface="Oriya Sangam MN" charset="0"/>
                <a:cs typeface="Oriya Sangam MN" charset="0"/>
              </a:rPr>
              <a:t>Supports and Services</a:t>
            </a:r>
            <a:r>
              <a:rPr lang="en-US" sz="1200" dirty="0">
                <a:solidFill>
                  <a:schemeClr val="tx1">
                    <a:lumMod val="75000"/>
                    <a:lumOff val="25000"/>
                  </a:schemeClr>
                </a:solidFill>
                <a:latin typeface="Oriya Sangam MN" charset="0"/>
                <a:ea typeface="Oriya Sangam MN" charset="0"/>
                <a:cs typeface="Oriya Sangam MN" charset="0"/>
              </a:rPr>
              <a:t>: what kinds of supports, support roles (paid vs. unpaid)</a:t>
            </a:r>
          </a:p>
          <a:p>
            <a:pPr marL="228600" indent="-228600">
              <a:buFont typeface="+mj-lt"/>
              <a:buAutoNum type="arabicPeriod"/>
            </a:pPr>
            <a:r>
              <a:rPr lang="en-US" sz="1200" b="1" dirty="0">
                <a:solidFill>
                  <a:schemeClr val="tx1">
                    <a:lumMod val="75000"/>
                    <a:lumOff val="25000"/>
                  </a:schemeClr>
                </a:solidFill>
                <a:latin typeface="Oriya Sangam MN" charset="0"/>
                <a:ea typeface="Oriya Sangam MN" charset="0"/>
                <a:cs typeface="Oriya Sangam MN" charset="0"/>
              </a:rPr>
              <a:t>Inclusivity: </a:t>
            </a:r>
            <a:r>
              <a:rPr lang="en-US" sz="1200" dirty="0">
                <a:solidFill>
                  <a:schemeClr val="tx1">
                    <a:lumMod val="75000"/>
                    <a:lumOff val="25000"/>
                  </a:schemeClr>
                </a:solidFill>
                <a:latin typeface="Oriya Sangam MN" charset="0"/>
                <a:ea typeface="Oriya Sangam MN" charset="0"/>
                <a:cs typeface="Oriya Sangam MN" charset="0"/>
              </a:rPr>
              <a:t>How do we make sure the vision and concept aligns with our definition of inclusivity</a:t>
            </a:r>
            <a:endParaRPr lang="en-US" sz="1200" b="1"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endParaRPr lang="en-US" sz="1200" dirty="0">
              <a:solidFill>
                <a:schemeClr val="tx1">
                  <a:lumMod val="75000"/>
                  <a:lumOff val="25000"/>
                </a:schemeClr>
              </a:solidFill>
              <a:latin typeface="Oriya Sangam MN" charset="0"/>
              <a:ea typeface="Oriya Sangam MN" charset="0"/>
              <a:cs typeface="Oriya Sangam MN" charset="0"/>
            </a:endParaRPr>
          </a:p>
          <a:p>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p:txBody>
      </p:sp>
      <p:sp>
        <p:nvSpPr>
          <p:cNvPr id="18" name="TextBox 17"/>
          <p:cNvSpPr txBox="1"/>
          <p:nvPr/>
        </p:nvSpPr>
        <p:spPr>
          <a:xfrm>
            <a:off x="892829" y="3955693"/>
            <a:ext cx="4609613" cy="196977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Having a vision and concept that can be pursued is a tool to bring the project to life. The vision includes the scope of the project, the design criteria, and ideas of project components. Ideally, this process will involve participation from key stakeholders, as well as project leaders, to “co-design” the vision. A consultant might be brought on at this point to design, facilitate, and summarize the visioning sessions. </a:t>
            </a:r>
          </a:p>
        </p:txBody>
      </p:sp>
      <p:pic>
        <p:nvPicPr>
          <p:cNvPr id="16" name="Picture 15" descr="mage result for bullseye icon">
            <a:extLst>
              <a:ext uri="{FF2B5EF4-FFF2-40B4-BE49-F238E27FC236}">
                <a16:creationId xmlns:a16="http://schemas.microsoft.com/office/drawing/2014/main" id="{3640B94F-A262-0543-94AE-FCA480F0C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365" y="1835272"/>
            <a:ext cx="1740540" cy="174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6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13</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3" y="682752"/>
            <a:ext cx="3041625"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2" y="771118"/>
            <a:ext cx="428706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Organization Structure</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0" descr="mage result for struc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348" y="1959466"/>
            <a:ext cx="1483370" cy="14833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0946" y="1201361"/>
            <a:ext cx="1709659" cy="318970"/>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Define</a:t>
            </a:r>
          </a:p>
        </p:txBody>
      </p:sp>
      <p:pic>
        <p:nvPicPr>
          <p:cNvPr id="17" name="Picture 16"/>
          <p:cNvPicPr>
            <a:picLocks noChangeAspect="1"/>
          </p:cNvPicPr>
          <p:nvPr/>
        </p:nvPicPr>
        <p:blipFill>
          <a:blip r:embed="rId4"/>
          <a:stretch>
            <a:fillRect/>
          </a:stretch>
        </p:blipFill>
        <p:spPr>
          <a:xfrm>
            <a:off x="1711827" y="1250052"/>
            <a:ext cx="263278" cy="211792"/>
          </a:xfrm>
          <a:prstGeom prst="rect">
            <a:avLst/>
          </a:prstGeom>
        </p:spPr>
      </p:pic>
      <p:sp>
        <p:nvSpPr>
          <p:cNvPr id="18" name="TextBox 17"/>
          <p:cNvSpPr txBox="1"/>
          <p:nvPr/>
        </p:nvSpPr>
        <p:spPr>
          <a:xfrm>
            <a:off x="892829" y="3955693"/>
            <a:ext cx="4609613" cy="2523768"/>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Determining the organization structure is a key step in this phase of the project. It is important to work with a legal advisor who can help to create any new entities, such as a non-profit housing corporation. It may also be important to have a close agency partner that can provide supports. Benefits of working with a well-established and funded agency may include early guidance, essential services, staffing, and some funds for operation. Sharing board members between the organizations can help ensure the all the partners stay aligned with the vision and concept.</a:t>
            </a:r>
          </a:p>
          <a:p>
            <a:endParaRPr lang="en-US" sz="1200" dirty="0">
              <a:latin typeface="Oriya Sangam MN" charset="0"/>
              <a:ea typeface="Oriya Sangam MN" charset="0"/>
              <a:cs typeface="Oriya Sangam MN" charset="0"/>
            </a:endParaRPr>
          </a:p>
        </p:txBody>
      </p:sp>
      <p:sp>
        <p:nvSpPr>
          <p:cNvPr id="19" name="TextBox 18"/>
          <p:cNvSpPr txBox="1"/>
          <p:nvPr/>
        </p:nvSpPr>
        <p:spPr>
          <a:xfrm>
            <a:off x="6969142" y="1041999"/>
            <a:ext cx="4773679"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Benefits of a non-profit housing corporation:</a:t>
            </a:r>
          </a:p>
          <a:p>
            <a:endParaRPr lang="en-US" sz="1400" b="1"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Can purchase units on behalf of individuals who may not be able to obtain a mortgage</a:t>
            </a:r>
          </a:p>
          <a:p>
            <a:pPr marL="171450" indent="-171450">
              <a:buFont typeface="Arial" charset="0"/>
              <a:buChar char="•"/>
            </a:pPr>
            <a:r>
              <a:rPr lang="en-US" sz="1200" dirty="0">
                <a:latin typeface="Oriya Sangam MN" charset="0"/>
                <a:ea typeface="Oriya Sangam MN" charset="0"/>
                <a:cs typeface="Oriya Sangam MN" charset="0"/>
              </a:rPr>
              <a:t>Can provide a life-lease to approximate home ownership and ensure tenure after the parents have passed</a:t>
            </a:r>
          </a:p>
          <a:p>
            <a:pPr marL="171450" indent="-171450">
              <a:buFont typeface="Arial" charset="0"/>
              <a:buChar char="•"/>
            </a:pPr>
            <a:r>
              <a:rPr lang="en-US" sz="1200" dirty="0">
                <a:latin typeface="Oriya Sangam MN" charset="0"/>
                <a:ea typeface="Oriya Sangam MN" charset="0"/>
                <a:cs typeface="Oriya Sangam MN" charset="0"/>
              </a:rPr>
              <a:t>Owns the units and creates a housing stock dedicated to people with developmental disabilities in perpetuity</a:t>
            </a:r>
          </a:p>
          <a:p>
            <a:pPr marL="171450" indent="-171450">
              <a:buFont typeface="Arial" charset="0"/>
              <a:buChar char="•"/>
            </a:pPr>
            <a:r>
              <a:rPr lang="en-US" sz="1200" dirty="0">
                <a:latin typeface="Oriya Sangam MN" charset="0"/>
                <a:ea typeface="Oriya Sangam MN" charset="0"/>
                <a:cs typeface="Oriya Sangam MN" charset="0"/>
              </a:rPr>
              <a:t>Can work with other organizations (e.g. take out mortgages with banks, government agencies etc.) to obtain capital grants and rent subsidies that help make housing affordable</a:t>
            </a:r>
          </a:p>
        </p:txBody>
      </p:sp>
      <p:sp>
        <p:nvSpPr>
          <p:cNvPr id="20" name="TextBox 19"/>
          <p:cNvSpPr txBox="1"/>
          <p:nvPr/>
        </p:nvSpPr>
        <p:spPr>
          <a:xfrm>
            <a:off x="6908057" y="3560160"/>
            <a:ext cx="5505307" cy="461665"/>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Organizational Structure</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11" name="Rounded Rectangle 10"/>
          <p:cNvSpPr/>
          <p:nvPr/>
        </p:nvSpPr>
        <p:spPr>
          <a:xfrm>
            <a:off x="8042270" y="4689600"/>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Oriya Sangam MN" charset="0"/>
                <a:ea typeface="Oriya Sangam MN" charset="0"/>
                <a:cs typeface="Oriya Sangam MN" charset="0"/>
              </a:rPr>
              <a:t>Non-profit housing corporation</a:t>
            </a:r>
          </a:p>
        </p:txBody>
      </p:sp>
      <p:sp>
        <p:nvSpPr>
          <p:cNvPr id="27" name="Rounded Rectangle 26">
            <a:extLst>
              <a:ext uri="{FF2B5EF4-FFF2-40B4-BE49-F238E27FC236}">
                <a16:creationId xmlns:a16="http://schemas.microsoft.com/office/drawing/2014/main" id="{04195274-BA6B-6A4C-BEB2-717054E1A614}"/>
              </a:ext>
            </a:extLst>
          </p:cNvPr>
          <p:cNvSpPr/>
          <p:nvPr/>
        </p:nvSpPr>
        <p:spPr>
          <a:xfrm>
            <a:off x="8042270" y="4090697"/>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Board</a:t>
            </a:r>
          </a:p>
        </p:txBody>
      </p:sp>
      <p:sp>
        <p:nvSpPr>
          <p:cNvPr id="29" name="Rounded Rectangle 28">
            <a:extLst>
              <a:ext uri="{FF2B5EF4-FFF2-40B4-BE49-F238E27FC236}">
                <a16:creationId xmlns:a16="http://schemas.microsoft.com/office/drawing/2014/main" id="{17166082-E21E-F84D-BA3F-25078374BD73}"/>
              </a:ext>
            </a:extLst>
          </p:cNvPr>
          <p:cNvSpPr/>
          <p:nvPr/>
        </p:nvSpPr>
        <p:spPr>
          <a:xfrm>
            <a:off x="10244895" y="4672830"/>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Oriya Sangam MN" charset="0"/>
                <a:ea typeface="Oriya Sangam MN" charset="0"/>
                <a:cs typeface="Oriya Sangam MN" charset="0"/>
              </a:rPr>
              <a:t>Support Agency Partner</a:t>
            </a:r>
          </a:p>
        </p:txBody>
      </p:sp>
      <p:sp>
        <p:nvSpPr>
          <p:cNvPr id="30" name="Rounded Rectangle 29">
            <a:extLst>
              <a:ext uri="{FF2B5EF4-FFF2-40B4-BE49-F238E27FC236}">
                <a16:creationId xmlns:a16="http://schemas.microsoft.com/office/drawing/2014/main" id="{6383058D-AB3C-FF4C-9F81-30ECAA59233F}"/>
              </a:ext>
            </a:extLst>
          </p:cNvPr>
          <p:cNvSpPr/>
          <p:nvPr/>
        </p:nvSpPr>
        <p:spPr>
          <a:xfrm>
            <a:off x="10244895" y="4085600"/>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Board</a:t>
            </a:r>
          </a:p>
        </p:txBody>
      </p:sp>
      <p:sp>
        <p:nvSpPr>
          <p:cNvPr id="32" name="Rounded Rectangle 31">
            <a:extLst>
              <a:ext uri="{FF2B5EF4-FFF2-40B4-BE49-F238E27FC236}">
                <a16:creationId xmlns:a16="http://schemas.microsoft.com/office/drawing/2014/main" id="{B9AACB6B-71E6-B24D-B139-61EAC5067977}"/>
              </a:ext>
            </a:extLst>
          </p:cNvPr>
          <p:cNvSpPr/>
          <p:nvPr/>
        </p:nvSpPr>
        <p:spPr>
          <a:xfrm>
            <a:off x="9657579" y="5371082"/>
            <a:ext cx="628820"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Oriya Sangam MN" charset="0"/>
                <a:ea typeface="Oriya Sangam MN" charset="0"/>
                <a:cs typeface="Oriya Sangam MN" charset="0"/>
              </a:rPr>
              <a:t>Home</a:t>
            </a:r>
          </a:p>
        </p:txBody>
      </p:sp>
      <p:sp>
        <p:nvSpPr>
          <p:cNvPr id="33" name="Rounded Rectangle 32">
            <a:extLst>
              <a:ext uri="{FF2B5EF4-FFF2-40B4-BE49-F238E27FC236}">
                <a16:creationId xmlns:a16="http://schemas.microsoft.com/office/drawing/2014/main" id="{5A2F7AA5-70E2-AE4B-923A-15E1C553B7FC}"/>
              </a:ext>
            </a:extLst>
          </p:cNvPr>
          <p:cNvSpPr/>
          <p:nvPr/>
        </p:nvSpPr>
        <p:spPr>
          <a:xfrm>
            <a:off x="8444697" y="5364732"/>
            <a:ext cx="628820"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Oriya Sangam MN" charset="0"/>
                <a:ea typeface="Oriya Sangam MN" charset="0"/>
                <a:cs typeface="Oriya Sangam MN" charset="0"/>
              </a:rPr>
              <a:t>Tenant</a:t>
            </a:r>
          </a:p>
        </p:txBody>
      </p:sp>
      <p:sp>
        <p:nvSpPr>
          <p:cNvPr id="34" name="Rounded Rectangle 33">
            <a:extLst>
              <a:ext uri="{FF2B5EF4-FFF2-40B4-BE49-F238E27FC236}">
                <a16:creationId xmlns:a16="http://schemas.microsoft.com/office/drawing/2014/main" id="{79B801FA-21DB-0F44-8AD9-7CBE8865AFAE}"/>
              </a:ext>
            </a:extLst>
          </p:cNvPr>
          <p:cNvSpPr/>
          <p:nvPr/>
        </p:nvSpPr>
        <p:spPr>
          <a:xfrm>
            <a:off x="6797869" y="4689600"/>
            <a:ext cx="727438"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Oriya Sangam MN" charset="0"/>
                <a:ea typeface="Oriya Sangam MN" charset="0"/>
                <a:cs typeface="Oriya Sangam MN" charset="0"/>
              </a:rPr>
              <a:t>Other Partners</a:t>
            </a:r>
          </a:p>
        </p:txBody>
      </p:sp>
      <p:cxnSp>
        <p:nvCxnSpPr>
          <p:cNvPr id="8" name="Straight Arrow Connector 7">
            <a:extLst>
              <a:ext uri="{FF2B5EF4-FFF2-40B4-BE49-F238E27FC236}">
                <a16:creationId xmlns:a16="http://schemas.microsoft.com/office/drawing/2014/main" id="{2D36FB15-1C0C-504D-989D-76023904330B}"/>
              </a:ext>
            </a:extLst>
          </p:cNvPr>
          <p:cNvCxnSpPr>
            <a:cxnSpLocks/>
            <a:stCxn id="27" idx="3"/>
            <a:endCxn id="30" idx="1"/>
          </p:cNvCxnSpPr>
          <p:nvPr/>
        </p:nvCxnSpPr>
        <p:spPr>
          <a:xfrm flipV="1">
            <a:off x="9459162" y="4290033"/>
            <a:ext cx="785733" cy="5097"/>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245267-0A6E-4B43-A4CB-7CCAFBBDB1C5}"/>
              </a:ext>
            </a:extLst>
          </p:cNvPr>
          <p:cNvSpPr txBox="1"/>
          <p:nvPr/>
        </p:nvSpPr>
        <p:spPr>
          <a:xfrm>
            <a:off x="9527509" y="3986164"/>
            <a:ext cx="713991" cy="338554"/>
          </a:xfrm>
          <a:prstGeom prst="rect">
            <a:avLst/>
          </a:prstGeom>
          <a:noFill/>
        </p:spPr>
        <p:txBody>
          <a:bodyPr wrap="square" rtlCol="0">
            <a:spAutoFit/>
          </a:bodyPr>
          <a:lstStyle/>
          <a:p>
            <a:pPr algn="ctr"/>
            <a:r>
              <a:rPr lang="en-US" sz="800" dirty="0">
                <a:latin typeface="Oriya Sangam MN" pitchFamily="2" charset="0"/>
                <a:cs typeface="Oriya Sangam MN" pitchFamily="2" charset="0"/>
              </a:rPr>
              <a:t>shared</a:t>
            </a:r>
          </a:p>
          <a:p>
            <a:pPr algn="ctr"/>
            <a:r>
              <a:rPr lang="en-US" sz="800" dirty="0">
                <a:latin typeface="Oriya Sangam MN" pitchFamily="2" charset="0"/>
                <a:cs typeface="Oriya Sangam MN" pitchFamily="2" charset="0"/>
              </a:rPr>
              <a:t>members</a:t>
            </a:r>
          </a:p>
        </p:txBody>
      </p:sp>
      <p:cxnSp>
        <p:nvCxnSpPr>
          <p:cNvPr id="12" name="Straight Arrow Connector 11">
            <a:extLst>
              <a:ext uri="{FF2B5EF4-FFF2-40B4-BE49-F238E27FC236}">
                <a16:creationId xmlns:a16="http://schemas.microsoft.com/office/drawing/2014/main" id="{D098352F-5EF6-7A4F-8CB0-7259B3CD8BE3}"/>
              </a:ext>
            </a:extLst>
          </p:cNvPr>
          <p:cNvCxnSpPr>
            <a:stCxn id="11" idx="0"/>
            <a:endCxn id="27" idx="2"/>
          </p:cNvCxnSpPr>
          <p:nvPr/>
        </p:nvCxnSpPr>
        <p:spPr>
          <a:xfrm flipV="1">
            <a:off x="8750716" y="4499562"/>
            <a:ext cx="0" cy="190038"/>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D752BDC-A4FB-7F43-8D11-C34DBC20F2AE}"/>
              </a:ext>
            </a:extLst>
          </p:cNvPr>
          <p:cNvCxnSpPr>
            <a:cxnSpLocks/>
            <a:stCxn id="29" idx="0"/>
            <a:endCxn id="30" idx="2"/>
          </p:cNvCxnSpPr>
          <p:nvPr/>
        </p:nvCxnSpPr>
        <p:spPr>
          <a:xfrm flipV="1">
            <a:off x="10953341" y="4494465"/>
            <a:ext cx="0" cy="178365"/>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4F47A4-DD4A-E245-88BF-8F254E5492CD}"/>
              </a:ext>
            </a:extLst>
          </p:cNvPr>
          <p:cNvCxnSpPr>
            <a:cxnSpLocks/>
            <a:stCxn id="11" idx="2"/>
            <a:endCxn id="33" idx="0"/>
          </p:cNvCxnSpPr>
          <p:nvPr/>
        </p:nvCxnSpPr>
        <p:spPr>
          <a:xfrm>
            <a:off x="8750716" y="5098465"/>
            <a:ext cx="8391" cy="26626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B462F331-9B59-3B4F-9128-BA952D957EBC}"/>
              </a:ext>
            </a:extLst>
          </p:cNvPr>
          <p:cNvCxnSpPr>
            <a:cxnSpLocks/>
            <a:stCxn id="29" idx="2"/>
            <a:endCxn id="33" idx="2"/>
          </p:cNvCxnSpPr>
          <p:nvPr/>
        </p:nvCxnSpPr>
        <p:spPr>
          <a:xfrm rot="5400000">
            <a:off x="9510273" y="4330529"/>
            <a:ext cx="691902" cy="2194234"/>
          </a:xfrm>
          <a:prstGeom prst="bentConnector3">
            <a:avLst>
              <a:gd name="adj1" fmla="val 133039"/>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1C597706-489F-894F-BD26-346C81CE246C}"/>
              </a:ext>
            </a:extLst>
          </p:cNvPr>
          <p:cNvCxnSpPr>
            <a:cxnSpLocks/>
            <a:stCxn id="34" idx="2"/>
            <a:endCxn id="33" idx="2"/>
          </p:cNvCxnSpPr>
          <p:nvPr/>
        </p:nvCxnSpPr>
        <p:spPr>
          <a:xfrm rot="16200000" flipH="1">
            <a:off x="7622781" y="4637271"/>
            <a:ext cx="675132" cy="1597519"/>
          </a:xfrm>
          <a:prstGeom prst="bentConnector3">
            <a:avLst>
              <a:gd name="adj1" fmla="val 13386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C12E9F0-57C3-CB4D-A098-44D75C63718A}"/>
              </a:ext>
            </a:extLst>
          </p:cNvPr>
          <p:cNvCxnSpPr>
            <a:cxnSpLocks/>
            <a:stCxn id="33" idx="3"/>
            <a:endCxn id="32" idx="1"/>
          </p:cNvCxnSpPr>
          <p:nvPr/>
        </p:nvCxnSpPr>
        <p:spPr>
          <a:xfrm>
            <a:off x="9073517" y="5569165"/>
            <a:ext cx="584062" cy="635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3130708-730E-A949-A807-4EA0AA938F92}"/>
              </a:ext>
            </a:extLst>
          </p:cNvPr>
          <p:cNvSpPr txBox="1"/>
          <p:nvPr/>
        </p:nvSpPr>
        <p:spPr>
          <a:xfrm>
            <a:off x="9314273" y="6036626"/>
            <a:ext cx="1023010"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support</a:t>
            </a:r>
          </a:p>
        </p:txBody>
      </p:sp>
      <p:sp>
        <p:nvSpPr>
          <p:cNvPr id="58" name="TextBox 57">
            <a:extLst>
              <a:ext uri="{FF2B5EF4-FFF2-40B4-BE49-F238E27FC236}">
                <a16:creationId xmlns:a16="http://schemas.microsoft.com/office/drawing/2014/main" id="{81AD5971-2184-4B47-A00E-ADEA406981BB}"/>
              </a:ext>
            </a:extLst>
          </p:cNvPr>
          <p:cNvSpPr txBox="1"/>
          <p:nvPr/>
        </p:nvSpPr>
        <p:spPr>
          <a:xfrm>
            <a:off x="7276755" y="6031050"/>
            <a:ext cx="1294047"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rent subsidies</a:t>
            </a:r>
          </a:p>
        </p:txBody>
      </p:sp>
      <p:cxnSp>
        <p:nvCxnSpPr>
          <p:cNvPr id="60" name="Elbow Connector 59">
            <a:extLst>
              <a:ext uri="{FF2B5EF4-FFF2-40B4-BE49-F238E27FC236}">
                <a16:creationId xmlns:a16="http://schemas.microsoft.com/office/drawing/2014/main" id="{5170A76F-5B6A-3846-BFDB-4CBC01691433}"/>
              </a:ext>
            </a:extLst>
          </p:cNvPr>
          <p:cNvCxnSpPr>
            <a:cxnSpLocks/>
            <a:stCxn id="11" idx="3"/>
            <a:endCxn id="32" idx="0"/>
          </p:cNvCxnSpPr>
          <p:nvPr/>
        </p:nvCxnSpPr>
        <p:spPr>
          <a:xfrm>
            <a:off x="9459162" y="4894033"/>
            <a:ext cx="512827" cy="477049"/>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1B76C9E-D307-F443-A428-24E083FB5DF8}"/>
              </a:ext>
            </a:extLst>
          </p:cNvPr>
          <p:cNvSpPr txBox="1"/>
          <p:nvPr/>
        </p:nvSpPr>
        <p:spPr>
          <a:xfrm>
            <a:off x="9815052" y="5144859"/>
            <a:ext cx="899196"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mortgage</a:t>
            </a:r>
          </a:p>
        </p:txBody>
      </p:sp>
      <p:cxnSp>
        <p:nvCxnSpPr>
          <p:cNvPr id="68" name="Elbow Connector 67">
            <a:extLst>
              <a:ext uri="{FF2B5EF4-FFF2-40B4-BE49-F238E27FC236}">
                <a16:creationId xmlns:a16="http://schemas.microsoft.com/office/drawing/2014/main" id="{51353DF7-C640-CE46-9142-31AA59E305A9}"/>
              </a:ext>
            </a:extLst>
          </p:cNvPr>
          <p:cNvCxnSpPr>
            <a:cxnSpLocks/>
            <a:endCxn id="11" idx="1"/>
          </p:cNvCxnSpPr>
          <p:nvPr/>
        </p:nvCxnSpPr>
        <p:spPr>
          <a:xfrm>
            <a:off x="7533463" y="4893723"/>
            <a:ext cx="508807" cy="310"/>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35EA361-444D-4246-82F3-6BBAB50D8BA5}"/>
              </a:ext>
            </a:extLst>
          </p:cNvPr>
          <p:cNvSpPr txBox="1"/>
          <p:nvPr/>
        </p:nvSpPr>
        <p:spPr>
          <a:xfrm>
            <a:off x="7466881" y="4493125"/>
            <a:ext cx="646515" cy="338554"/>
          </a:xfrm>
          <a:prstGeom prst="rect">
            <a:avLst/>
          </a:prstGeom>
          <a:noFill/>
        </p:spPr>
        <p:txBody>
          <a:bodyPr wrap="square" rtlCol="0">
            <a:spAutoFit/>
          </a:bodyPr>
          <a:lstStyle/>
          <a:p>
            <a:pPr algn="ctr"/>
            <a:r>
              <a:rPr lang="en-US" sz="800" dirty="0">
                <a:latin typeface="Oriya Sangam MN" pitchFamily="2" charset="0"/>
                <a:cs typeface="Oriya Sangam MN" pitchFamily="2" charset="0"/>
              </a:rPr>
              <a:t>grants/</a:t>
            </a:r>
          </a:p>
          <a:p>
            <a:pPr algn="ctr"/>
            <a:r>
              <a:rPr lang="en-US" sz="800" dirty="0">
                <a:latin typeface="Oriya Sangam MN" pitchFamily="2" charset="0"/>
                <a:cs typeface="Oriya Sangam MN" pitchFamily="2" charset="0"/>
              </a:rPr>
              <a:t>subsidies</a:t>
            </a:r>
          </a:p>
        </p:txBody>
      </p:sp>
      <p:sp>
        <p:nvSpPr>
          <p:cNvPr id="86" name="Rounded Rectangle 85">
            <a:extLst>
              <a:ext uri="{FF2B5EF4-FFF2-40B4-BE49-F238E27FC236}">
                <a16:creationId xmlns:a16="http://schemas.microsoft.com/office/drawing/2014/main" id="{0D65B271-D843-4449-85B2-22B855C922E8}"/>
              </a:ext>
            </a:extLst>
          </p:cNvPr>
          <p:cNvSpPr/>
          <p:nvPr/>
        </p:nvSpPr>
        <p:spPr>
          <a:xfrm>
            <a:off x="7265363" y="5364732"/>
            <a:ext cx="628820"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Oriya Sangam MN" charset="0"/>
                <a:ea typeface="Oriya Sangam MN" charset="0"/>
                <a:cs typeface="Oriya Sangam MN" charset="0"/>
              </a:rPr>
              <a:t>Circle</a:t>
            </a:r>
          </a:p>
        </p:txBody>
      </p:sp>
      <p:cxnSp>
        <p:nvCxnSpPr>
          <p:cNvPr id="88" name="Straight Arrow Connector 87">
            <a:extLst>
              <a:ext uri="{FF2B5EF4-FFF2-40B4-BE49-F238E27FC236}">
                <a16:creationId xmlns:a16="http://schemas.microsoft.com/office/drawing/2014/main" id="{6F977C3E-9864-684E-8DC2-70DAEF8689A9}"/>
              </a:ext>
            </a:extLst>
          </p:cNvPr>
          <p:cNvCxnSpPr>
            <a:stCxn id="86" idx="3"/>
            <a:endCxn id="33" idx="1"/>
          </p:cNvCxnSpPr>
          <p:nvPr/>
        </p:nvCxnSpPr>
        <p:spPr>
          <a:xfrm>
            <a:off x="7894183" y="5569165"/>
            <a:ext cx="550514"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4F886941-E8DB-6147-B3EB-A9018E90004D}"/>
              </a:ext>
            </a:extLst>
          </p:cNvPr>
          <p:cNvSpPr txBox="1"/>
          <p:nvPr/>
        </p:nvSpPr>
        <p:spPr>
          <a:xfrm>
            <a:off x="8721843" y="5178405"/>
            <a:ext cx="713991"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life-lease</a:t>
            </a:r>
          </a:p>
        </p:txBody>
      </p:sp>
      <p:cxnSp>
        <p:nvCxnSpPr>
          <p:cNvPr id="94" name="Elbow Connector 93">
            <a:extLst>
              <a:ext uri="{FF2B5EF4-FFF2-40B4-BE49-F238E27FC236}">
                <a16:creationId xmlns:a16="http://schemas.microsoft.com/office/drawing/2014/main" id="{73534638-7720-4E40-AD6D-B1669662D02C}"/>
              </a:ext>
            </a:extLst>
          </p:cNvPr>
          <p:cNvCxnSpPr>
            <a:stCxn id="86" idx="0"/>
            <a:endCxn id="11" idx="1"/>
          </p:cNvCxnSpPr>
          <p:nvPr/>
        </p:nvCxnSpPr>
        <p:spPr>
          <a:xfrm rot="5400000" flipH="1" flipV="1">
            <a:off x="7575672" y="4898135"/>
            <a:ext cx="470699" cy="462497"/>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53FB3FF-CC7A-BD4C-8F95-EF11D6DA16FE}"/>
              </a:ext>
            </a:extLst>
          </p:cNvPr>
          <p:cNvSpPr txBox="1"/>
          <p:nvPr/>
        </p:nvSpPr>
        <p:spPr>
          <a:xfrm>
            <a:off x="7512815" y="5120014"/>
            <a:ext cx="737258"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donations</a:t>
            </a:r>
          </a:p>
        </p:txBody>
      </p:sp>
      <p:sp>
        <p:nvSpPr>
          <p:cNvPr id="96" name="TextBox 95">
            <a:extLst>
              <a:ext uri="{FF2B5EF4-FFF2-40B4-BE49-F238E27FC236}">
                <a16:creationId xmlns:a16="http://schemas.microsoft.com/office/drawing/2014/main" id="{7B384BD7-948B-9841-AA0F-373D3EE3DF61}"/>
              </a:ext>
            </a:extLst>
          </p:cNvPr>
          <p:cNvSpPr txBox="1"/>
          <p:nvPr/>
        </p:nvSpPr>
        <p:spPr>
          <a:xfrm>
            <a:off x="7829587" y="5582682"/>
            <a:ext cx="656625" cy="215444"/>
          </a:xfrm>
          <a:prstGeom prst="rect">
            <a:avLst/>
          </a:prstGeom>
          <a:noFill/>
        </p:spPr>
        <p:txBody>
          <a:bodyPr wrap="square" rtlCol="0">
            <a:spAutoFit/>
          </a:bodyPr>
          <a:lstStyle/>
          <a:p>
            <a:pPr algn="ctr"/>
            <a:r>
              <a:rPr lang="en-US" sz="800" dirty="0">
                <a:latin typeface="Oriya Sangam MN" pitchFamily="2" charset="0"/>
                <a:cs typeface="Oriya Sangam MN" pitchFamily="2" charset="0"/>
              </a:rPr>
              <a:t>support</a:t>
            </a:r>
          </a:p>
        </p:txBody>
      </p:sp>
      <p:cxnSp>
        <p:nvCxnSpPr>
          <p:cNvPr id="48" name="Straight Connector 47"/>
          <p:cNvCxnSpPr/>
          <p:nvPr/>
        </p:nvCxnSpPr>
        <p:spPr>
          <a:xfrm>
            <a:off x="6969142" y="3852643"/>
            <a:ext cx="445840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794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117600"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62745" y="337427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22274"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63967" y="3360334"/>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492185" y="3332928"/>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06491"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53645"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02605"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mage result for mone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126" y="1797652"/>
            <a:ext cx="993240" cy="99324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1033541" y="462346"/>
            <a:ext cx="5050267" cy="744790"/>
            <a:chOff x="1033541" y="462346"/>
            <a:chExt cx="5050267" cy="744790"/>
          </a:xfrm>
        </p:grpSpPr>
        <p:sp>
          <p:nvSpPr>
            <p:cNvPr id="54" name="Rectangle 53"/>
            <p:cNvSpPr/>
            <p:nvPr/>
          </p:nvSpPr>
          <p:spPr>
            <a:xfrm>
              <a:off x="1033541" y="636270"/>
              <a:ext cx="4952731" cy="5588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3 : Develop</a:t>
              </a:r>
            </a:p>
          </p:txBody>
        </p:sp>
        <p:sp>
          <p:nvSpPr>
            <p:cNvPr id="56" name="Rectangle 55"/>
            <p:cNvSpPr/>
            <p:nvPr/>
          </p:nvSpPr>
          <p:spPr>
            <a:xfrm>
              <a:off x="1035442" y="648336"/>
              <a:ext cx="2247813"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grpSp>
      <p:sp>
        <p:nvSpPr>
          <p:cNvPr id="68" name="TextBox 67"/>
          <p:cNvSpPr txBox="1"/>
          <p:nvPr/>
        </p:nvSpPr>
        <p:spPr>
          <a:xfrm>
            <a:off x="1037385" y="2817531"/>
            <a:ext cx="1721853" cy="92333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Select Individuals</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69" name="TextBox 68"/>
          <p:cNvSpPr txBox="1"/>
          <p:nvPr/>
        </p:nvSpPr>
        <p:spPr>
          <a:xfrm>
            <a:off x="3133725" y="2817531"/>
            <a:ext cx="1721853" cy="738664"/>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Support Circle</a:t>
            </a:r>
          </a:p>
          <a:p>
            <a:endParaRPr lang="en-US" sz="1400" b="1" dirty="0">
              <a:latin typeface="Oriya Sangam MN" charset="0"/>
              <a:ea typeface="Oriya Sangam MN" charset="0"/>
              <a:cs typeface="Oriya Sangam MN" charset="0"/>
            </a:endParaRPr>
          </a:p>
        </p:txBody>
      </p:sp>
      <p:sp>
        <p:nvSpPr>
          <p:cNvPr id="70" name="TextBox 69"/>
          <p:cNvSpPr txBox="1"/>
          <p:nvPr/>
        </p:nvSpPr>
        <p:spPr>
          <a:xfrm>
            <a:off x="5312429" y="2816735"/>
            <a:ext cx="1721853" cy="523220"/>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Select a Home</a:t>
            </a:r>
          </a:p>
        </p:txBody>
      </p:sp>
      <p:sp>
        <p:nvSpPr>
          <p:cNvPr id="71" name="TextBox 70"/>
          <p:cNvSpPr txBox="1"/>
          <p:nvPr/>
        </p:nvSpPr>
        <p:spPr>
          <a:xfrm>
            <a:off x="7340873" y="2816735"/>
            <a:ext cx="1721853" cy="523220"/>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Finance</a:t>
            </a:r>
          </a:p>
        </p:txBody>
      </p:sp>
      <p:sp>
        <p:nvSpPr>
          <p:cNvPr id="72" name="TextBox 71"/>
          <p:cNvSpPr txBox="1"/>
          <p:nvPr/>
        </p:nvSpPr>
        <p:spPr>
          <a:xfrm>
            <a:off x="1054557" y="3440483"/>
            <a:ext cx="1961996" cy="2123658"/>
          </a:xfrm>
          <a:prstGeom prst="rect">
            <a:avLst/>
          </a:prstGeom>
          <a:noFill/>
        </p:spPr>
        <p:txBody>
          <a:bodyPr wrap="square" rtlCol="0">
            <a:spAutoFit/>
          </a:bodyPr>
          <a:lstStyle/>
          <a:p>
            <a:r>
              <a:rPr lang="en-US" sz="1000" dirty="0">
                <a:latin typeface="Oriya Sangam MN" charset="0"/>
                <a:ea typeface="Oriya Sangam MN" charset="0"/>
                <a:cs typeface="Oriya Sangam MN" charset="0"/>
              </a:rPr>
              <a:t>From the beginning of the project, there are likely a number of individuals and families that have expressed interest in obtaining a home through this model. It’s important to have extensive conversations with the individual and their circle on their needs to identify how this model might be adapted to the individual.</a:t>
            </a:r>
          </a:p>
          <a:p>
            <a:endParaRPr lang="en-US" sz="1200" dirty="0"/>
          </a:p>
        </p:txBody>
      </p:sp>
      <p:sp>
        <p:nvSpPr>
          <p:cNvPr id="73" name="TextBox 72"/>
          <p:cNvSpPr txBox="1"/>
          <p:nvPr/>
        </p:nvSpPr>
        <p:spPr>
          <a:xfrm>
            <a:off x="3169582" y="3528672"/>
            <a:ext cx="1938537" cy="1938992"/>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“support circle” is a key concept for this model. Members may include an individual’s family members, close friends, and support workers. It is the circle’s responsibility to advocate for the individual and ensure that the housing solution meets the individual’s values, needs, and desires. </a:t>
            </a:r>
          </a:p>
        </p:txBody>
      </p:sp>
      <p:sp>
        <p:nvSpPr>
          <p:cNvPr id="74" name="TextBox 73"/>
          <p:cNvSpPr txBox="1"/>
          <p:nvPr/>
        </p:nvSpPr>
        <p:spPr>
          <a:xfrm>
            <a:off x="5248376" y="3498798"/>
            <a:ext cx="1832648" cy="2246769"/>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selection process may be entirely driven by the circle of the individual, with some support from the organization. There should be discussions on the criteria for a home. The selected home must be approved by a representative of the board of the housing corporation and undergo inspection, as per the policy.</a:t>
            </a:r>
          </a:p>
        </p:txBody>
      </p:sp>
      <p:sp>
        <p:nvSpPr>
          <p:cNvPr id="75" name="TextBox 74"/>
          <p:cNvSpPr txBox="1"/>
          <p:nvPr/>
        </p:nvSpPr>
        <p:spPr>
          <a:xfrm>
            <a:off x="7221281" y="3485599"/>
            <a:ext cx="1967704" cy="1938992"/>
          </a:xfrm>
          <a:prstGeom prst="rect">
            <a:avLst/>
          </a:prstGeom>
          <a:noFill/>
        </p:spPr>
        <p:txBody>
          <a:bodyPr wrap="square" rtlCol="0">
            <a:spAutoFit/>
          </a:bodyPr>
          <a:lstStyle/>
          <a:p>
            <a:r>
              <a:rPr lang="en-US" sz="1000" dirty="0">
                <a:latin typeface="Oriya Sangam MN" charset="0"/>
                <a:ea typeface="Oriya Sangam MN" charset="0"/>
                <a:cs typeface="Oriya Sangam MN" charset="0"/>
              </a:rPr>
              <a:t>Various grants and funding may be available to help with purchasing housing. The amount to raise for a down payment will depend on local market prices. The family and/or circle may also be expected to make a contribution towards the down payment in the form of a donation to the organization. </a:t>
            </a:r>
          </a:p>
        </p:txBody>
      </p:sp>
      <p:sp>
        <p:nvSpPr>
          <p:cNvPr id="76" name="TextBox 75"/>
          <p:cNvSpPr txBox="1"/>
          <p:nvPr/>
        </p:nvSpPr>
        <p:spPr>
          <a:xfrm>
            <a:off x="9468270" y="2816735"/>
            <a:ext cx="1721853" cy="523220"/>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Support Plan</a:t>
            </a:r>
          </a:p>
        </p:txBody>
      </p:sp>
      <p:sp>
        <p:nvSpPr>
          <p:cNvPr id="77" name="TextBox 76"/>
          <p:cNvSpPr txBox="1"/>
          <p:nvPr/>
        </p:nvSpPr>
        <p:spPr>
          <a:xfrm>
            <a:off x="9335442" y="3440483"/>
            <a:ext cx="1910883" cy="2554545"/>
          </a:xfrm>
          <a:prstGeom prst="rect">
            <a:avLst/>
          </a:prstGeom>
          <a:noFill/>
        </p:spPr>
        <p:txBody>
          <a:bodyPr wrap="square" rtlCol="0">
            <a:spAutoFit/>
          </a:bodyPr>
          <a:lstStyle/>
          <a:p>
            <a:r>
              <a:rPr lang="en-US" sz="1000" dirty="0">
                <a:latin typeface="Oriya Sangam MN" charset="0"/>
                <a:ea typeface="Oriya Sangam MN" charset="0"/>
                <a:cs typeface="Oriya Sangam MN" charset="0"/>
              </a:rPr>
              <a:t>Having a support partner such as a local ACL branch can be crucial for helping to organize the support component. This relationship can range from assisting families with recruitment to managing contracts. A proper support plan for the individual must be in place before the individual moves to their new home.</a:t>
            </a: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p:txBody>
      </p:sp>
      <p:pic>
        <p:nvPicPr>
          <p:cNvPr id="80" name="Picture 2" descr="mage result for peopl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47" y="1783410"/>
            <a:ext cx="780233" cy="78023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mage result for network icon"/>
          <p:cNvPicPr>
            <a:picLocks noChangeAspect="1" noChangeArrowheads="1"/>
          </p:cNvPicPr>
          <p:nvPr/>
        </p:nvPicPr>
        <p:blipFill rotWithShape="1">
          <a:blip r:embed="rId4">
            <a:extLst>
              <a:ext uri="{28A0092B-C50C-407E-A947-70E740481C1C}">
                <a14:useLocalDpi xmlns:a14="http://schemas.microsoft.com/office/drawing/2010/main" val="0"/>
              </a:ext>
            </a:extLst>
          </a:blip>
          <a:srcRect l="-942" t="5354" r="6161" b="14524"/>
          <a:stretch/>
        </p:blipFill>
        <p:spPr bwMode="auto">
          <a:xfrm>
            <a:off x="9571226" y="1756212"/>
            <a:ext cx="1081858" cy="9877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5"/>
          <a:stretch>
            <a:fillRect/>
          </a:stretch>
        </p:blipFill>
        <p:spPr>
          <a:xfrm>
            <a:off x="3656182" y="1807351"/>
            <a:ext cx="732724" cy="732724"/>
          </a:xfrm>
          <a:prstGeom prst="rect">
            <a:avLst/>
          </a:prstGeom>
        </p:spPr>
      </p:pic>
      <p:pic>
        <p:nvPicPr>
          <p:cNvPr id="89" name="Picture 88"/>
          <p:cNvPicPr>
            <a:picLocks noChangeAspect="1"/>
          </p:cNvPicPr>
          <p:nvPr/>
        </p:nvPicPr>
        <p:blipFill>
          <a:blip r:embed="rId6"/>
          <a:stretch>
            <a:fillRect/>
          </a:stretch>
        </p:blipFill>
        <p:spPr>
          <a:xfrm>
            <a:off x="5506924" y="1671379"/>
            <a:ext cx="1178342" cy="1178342"/>
          </a:xfrm>
          <a:prstGeom prst="rect">
            <a:avLst/>
          </a:prstGeom>
        </p:spPr>
      </p:pic>
      <p:sp>
        <p:nvSpPr>
          <p:cNvPr id="44" name="Rectangle 43">
            <a:hlinkClick r:id="rId7" action="ppaction://hlinksldjump"/>
          </p:cNvPr>
          <p:cNvSpPr/>
          <p:nvPr/>
        </p:nvSpPr>
        <p:spPr>
          <a:xfrm>
            <a:off x="2608653" y="5748696"/>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8"/>
          <a:stretch>
            <a:fillRect/>
          </a:stretch>
        </p:blipFill>
        <p:spPr>
          <a:xfrm>
            <a:off x="2691460" y="5839159"/>
            <a:ext cx="273059" cy="273059"/>
          </a:xfrm>
          <a:prstGeom prst="rect">
            <a:avLst/>
          </a:prstGeom>
        </p:spPr>
      </p:pic>
      <p:sp>
        <p:nvSpPr>
          <p:cNvPr id="48" name="Rectangle 47">
            <a:hlinkClick r:id="rId7" action="ppaction://hlinksldjump"/>
          </p:cNvPr>
          <p:cNvSpPr/>
          <p:nvPr/>
        </p:nvSpPr>
        <p:spPr>
          <a:xfrm>
            <a:off x="4660083" y="5740645"/>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8"/>
          <a:stretch>
            <a:fillRect/>
          </a:stretch>
        </p:blipFill>
        <p:spPr>
          <a:xfrm>
            <a:off x="4742890" y="5831108"/>
            <a:ext cx="273059" cy="273059"/>
          </a:xfrm>
          <a:prstGeom prst="rect">
            <a:avLst/>
          </a:prstGeom>
        </p:spPr>
      </p:pic>
      <p:sp>
        <p:nvSpPr>
          <p:cNvPr id="50" name="Rectangle 49">
            <a:hlinkClick r:id="rId7" action="ppaction://hlinksldjump"/>
          </p:cNvPr>
          <p:cNvSpPr/>
          <p:nvPr/>
        </p:nvSpPr>
        <p:spPr>
          <a:xfrm>
            <a:off x="6706944" y="5743513"/>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8"/>
          <a:stretch>
            <a:fillRect/>
          </a:stretch>
        </p:blipFill>
        <p:spPr>
          <a:xfrm>
            <a:off x="6789751" y="5833976"/>
            <a:ext cx="273059" cy="273059"/>
          </a:xfrm>
          <a:prstGeom prst="rect">
            <a:avLst/>
          </a:prstGeom>
        </p:spPr>
      </p:pic>
      <p:sp>
        <p:nvSpPr>
          <p:cNvPr id="58" name="Rectangle 57">
            <a:hlinkClick r:id="rId7" action="ppaction://hlinksldjump"/>
          </p:cNvPr>
          <p:cNvSpPr/>
          <p:nvPr/>
        </p:nvSpPr>
        <p:spPr>
          <a:xfrm>
            <a:off x="8753529" y="5742332"/>
            <a:ext cx="438674" cy="418488"/>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9"/>
          <a:stretch>
            <a:fillRect/>
          </a:stretch>
        </p:blipFill>
        <p:spPr>
          <a:xfrm>
            <a:off x="8846287" y="5854149"/>
            <a:ext cx="263278" cy="211792"/>
          </a:xfrm>
          <a:prstGeom prst="rect">
            <a:avLst/>
          </a:prstGeom>
        </p:spPr>
      </p:pic>
      <p:sp>
        <p:nvSpPr>
          <p:cNvPr id="60" name="Rectangle 59">
            <a:hlinkClick r:id="rId7" action="ppaction://hlinksldjump"/>
          </p:cNvPr>
          <p:cNvSpPr/>
          <p:nvPr/>
        </p:nvSpPr>
        <p:spPr>
          <a:xfrm>
            <a:off x="10805567" y="5734539"/>
            <a:ext cx="438674" cy="418488"/>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9"/>
          <a:stretch>
            <a:fillRect/>
          </a:stretch>
        </p:blipFill>
        <p:spPr>
          <a:xfrm>
            <a:off x="10898325" y="5846356"/>
            <a:ext cx="263278" cy="211792"/>
          </a:xfrm>
          <a:prstGeom prst="rect">
            <a:avLst/>
          </a:prstGeom>
        </p:spPr>
      </p:pic>
      <p:sp>
        <p:nvSpPr>
          <p:cNvPr id="46"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14</a:t>
            </a:r>
          </a:p>
        </p:txBody>
      </p:sp>
    </p:spTree>
    <p:extLst>
      <p:ext uri="{BB962C8B-B14F-4D97-AF65-F5344CB8AC3E}">
        <p14:creationId xmlns:p14="http://schemas.microsoft.com/office/powerpoint/2010/main" val="1877733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15</a:t>
            </a:fld>
            <a:endParaRPr lang="en-US" b="1">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Select Individuals</a:t>
            </a:r>
          </a:p>
        </p:txBody>
      </p:sp>
      <p:sp>
        <p:nvSpPr>
          <p:cNvPr id="10" name="TextBox 9"/>
          <p:cNvSpPr txBox="1"/>
          <p:nvPr/>
        </p:nvSpPr>
        <p:spPr>
          <a:xfrm>
            <a:off x="892829" y="3955693"/>
            <a:ext cx="4609613" cy="283154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Under this model, the selection of tenants is an ongoing process. As there is more flexibility in the form of housing and supports, the project team needs to ask careful questions to determine what would be a suitable home and what tenants would need in terms of support to live independently. Working with each individual can be resource and time-intensive; the project team might need to prioritize individuals on a needs-basis, such as living in an unsafe situation.</a:t>
            </a:r>
          </a:p>
          <a:p>
            <a:endParaRPr lang="en-US" sz="14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2" descr="mage result for peopl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674" y="1907973"/>
            <a:ext cx="1613986" cy="16139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0946"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6" name="Picture 15"/>
          <p:cNvPicPr>
            <a:picLocks noChangeAspect="1"/>
          </p:cNvPicPr>
          <p:nvPr/>
        </p:nvPicPr>
        <p:blipFill>
          <a:blip r:embed="rId4"/>
          <a:stretch>
            <a:fillRect/>
          </a:stretch>
        </p:blipFill>
        <p:spPr>
          <a:xfrm>
            <a:off x="1599841" y="1256031"/>
            <a:ext cx="194818" cy="194818"/>
          </a:xfrm>
          <a:prstGeom prst="rect">
            <a:avLst/>
          </a:prstGeom>
        </p:spPr>
      </p:pic>
      <p:sp>
        <p:nvSpPr>
          <p:cNvPr id="18" name="TextBox 17"/>
          <p:cNvSpPr txBox="1"/>
          <p:nvPr/>
        </p:nvSpPr>
        <p:spPr>
          <a:xfrm>
            <a:off x="6969142" y="1041999"/>
            <a:ext cx="4773679" cy="218521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171450" indent="-1714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This process involves meetings between the project leaders and the individuals, as well as their families and circles.</a:t>
            </a:r>
          </a:p>
          <a:p>
            <a:pPr marL="171450" indent="-1714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list of questions</a:t>
            </a:r>
          </a:p>
          <a:p>
            <a:pPr marL="171450" indent="-171450">
              <a:buFont typeface="Arial" charset="0"/>
              <a:buChar char="•"/>
            </a:pPr>
            <a:r>
              <a:rPr lang="en-US" sz="1200" b="1" dirty="0">
                <a:latin typeface="Oriya Sangam MN" charset="0"/>
                <a:ea typeface="Oriya Sangam MN" charset="0"/>
                <a:cs typeface="Oriya Sangam MN" charset="0"/>
              </a:rPr>
              <a:t>Method: </a:t>
            </a:r>
            <a:r>
              <a:rPr lang="en-US" sz="1200" dirty="0">
                <a:latin typeface="Oriya Sangam MN" charset="0"/>
                <a:ea typeface="Oriya Sangam MN" charset="0"/>
                <a:cs typeface="Oriya Sangam MN" charset="0"/>
              </a:rPr>
              <a:t>Begin working with individuals and families that have expressed interest in this model. Discuss the needs of the individual, as well as the capacity of the circle and the organization to provide a housing solution that suits their needs.</a:t>
            </a:r>
          </a:p>
        </p:txBody>
      </p:sp>
      <p:sp>
        <p:nvSpPr>
          <p:cNvPr id="19" name="TextBox 18"/>
          <p:cNvSpPr txBox="1"/>
          <p:nvPr/>
        </p:nvSpPr>
        <p:spPr>
          <a:xfrm>
            <a:off x="6969142" y="3328261"/>
            <a:ext cx="5505307" cy="461665"/>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Questions</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0" name="Rectangle 19"/>
          <p:cNvSpPr/>
          <p:nvPr/>
        </p:nvSpPr>
        <p:spPr>
          <a:xfrm>
            <a:off x="7066679" y="3589782"/>
            <a:ext cx="4482869" cy="260334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03669" y="3679598"/>
            <a:ext cx="4142064" cy="2862322"/>
          </a:xfrm>
          <a:prstGeom prst="rect">
            <a:avLst/>
          </a:prstGeom>
        </p:spPr>
        <p:txBody>
          <a:bodyPr wrap="square">
            <a:spAutoFit/>
          </a:bodyPr>
          <a:lstStyle/>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does home look like for the individual?</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are the requirements for the physical home (e.g. location, house vs. condo, accessibility features)?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are the requirements for support (e.g. 24-hour care)?</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Would the individual be interested in living with a roommate?</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budget?</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capacity of family and/or circle members? (e.g. being engaged in the process, contributing funds, overseeing supports </a:t>
            </a:r>
            <a:r>
              <a:rPr lang="mr-IN" sz="1200" dirty="0">
                <a:solidFill>
                  <a:schemeClr val="tx1">
                    <a:lumMod val="75000"/>
                    <a:lumOff val="25000"/>
                  </a:schemeClr>
                </a:solidFill>
                <a:latin typeface="Oriya Sangam MN" charset="0"/>
                <a:ea typeface="Oriya Sangam MN" charset="0"/>
                <a:cs typeface="Oriya Sangam MN" charset="0"/>
              </a:rPr>
              <a:t>–</a:t>
            </a:r>
            <a:r>
              <a:rPr lang="en-CA" sz="1200" dirty="0">
                <a:solidFill>
                  <a:schemeClr val="tx1">
                    <a:lumMod val="75000"/>
                    <a:lumOff val="25000"/>
                  </a:schemeClr>
                </a:solidFill>
                <a:latin typeface="Oriya Sangam MN" charset="0"/>
                <a:ea typeface="Oriya Sangam MN" charset="0"/>
                <a:cs typeface="Oriya Sangam MN" charset="0"/>
              </a:rPr>
              <a:t> see </a:t>
            </a:r>
            <a:r>
              <a:rPr lang="en-CA" sz="1200" b="1" dirty="0">
                <a:solidFill>
                  <a:schemeClr val="tx1">
                    <a:lumMod val="75000"/>
                    <a:lumOff val="25000"/>
                  </a:schemeClr>
                </a:solidFill>
                <a:latin typeface="Oriya Sangam MN" charset="0"/>
                <a:ea typeface="Oriya Sangam MN" charset="0"/>
                <a:cs typeface="Oriya Sangam MN" charset="0"/>
              </a:rPr>
              <a:t>Support Circle p.16 </a:t>
            </a:r>
            <a:r>
              <a:rPr lang="en-CA" sz="1200" dirty="0">
                <a:solidFill>
                  <a:schemeClr val="tx1">
                    <a:lumMod val="75000"/>
                    <a:lumOff val="25000"/>
                  </a:schemeClr>
                </a:solidFill>
                <a:latin typeface="Oriya Sangam MN" charset="0"/>
                <a:ea typeface="Oriya Sangam MN" charset="0"/>
                <a:cs typeface="Oriya Sangam MN" charset="0"/>
              </a:rPr>
              <a:t>for more details)</a:t>
            </a: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154982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16</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Support Circle</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899793" y="0"/>
            <a:ext cx="3048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US" dirty="0"/>
          </a:p>
        </p:txBody>
      </p:sp>
      <p:pic>
        <p:nvPicPr>
          <p:cNvPr id="17" name="Picture 16"/>
          <p:cNvPicPr>
            <a:picLocks noChangeAspect="1"/>
          </p:cNvPicPr>
          <p:nvPr/>
        </p:nvPicPr>
        <p:blipFill>
          <a:blip r:embed="rId3"/>
          <a:stretch>
            <a:fillRect/>
          </a:stretch>
        </p:blipFill>
        <p:spPr>
          <a:xfrm>
            <a:off x="2203156" y="2069461"/>
            <a:ext cx="1494732" cy="1494732"/>
          </a:xfrm>
          <a:prstGeom prst="rect">
            <a:avLst/>
          </a:prstGeom>
        </p:spPr>
      </p:pic>
      <p:sp>
        <p:nvSpPr>
          <p:cNvPr id="15" name="Rectangle 14"/>
          <p:cNvSpPr/>
          <p:nvPr/>
        </p:nvSpPr>
        <p:spPr>
          <a:xfrm>
            <a:off x="1010946"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8" name="Picture 17"/>
          <p:cNvPicPr>
            <a:picLocks noChangeAspect="1"/>
          </p:cNvPicPr>
          <p:nvPr/>
        </p:nvPicPr>
        <p:blipFill>
          <a:blip r:embed="rId4"/>
          <a:stretch>
            <a:fillRect/>
          </a:stretch>
        </p:blipFill>
        <p:spPr>
          <a:xfrm>
            <a:off x="1599841" y="1256031"/>
            <a:ext cx="194818" cy="194818"/>
          </a:xfrm>
          <a:prstGeom prst="rect">
            <a:avLst/>
          </a:prstGeom>
        </p:spPr>
      </p:pic>
      <p:sp>
        <p:nvSpPr>
          <p:cNvPr id="19" name="TextBox 18"/>
          <p:cNvSpPr txBox="1"/>
          <p:nvPr/>
        </p:nvSpPr>
        <p:spPr>
          <a:xfrm>
            <a:off x="6979714" y="3288173"/>
            <a:ext cx="5505307" cy="461665"/>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Who Might be Part of the Support Circle?</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0" name="Rectangle 19"/>
          <p:cNvSpPr/>
          <p:nvPr/>
        </p:nvSpPr>
        <p:spPr>
          <a:xfrm>
            <a:off x="7066679" y="3564193"/>
            <a:ext cx="4482869" cy="199535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969142" y="1041999"/>
            <a:ext cx="4773679" cy="144655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171450" indent="-1714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Having meetings early on can help the circle determine what’s important for the individual and their direct family, as well as how the group works together going forward.</a:t>
            </a:r>
          </a:p>
          <a:p>
            <a:pPr marL="171450" indent="-1714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See </a:t>
            </a:r>
            <a:r>
              <a:rPr lang="en-US" sz="1200" b="1" dirty="0">
                <a:solidFill>
                  <a:schemeClr val="accent4"/>
                </a:solidFill>
                <a:latin typeface="Oriya Sangam MN" charset="0"/>
                <a:ea typeface="Oriya Sangam MN" charset="0"/>
                <a:cs typeface="Oriya Sangam MN" charset="0"/>
              </a:rPr>
              <a:t>Support Circle </a:t>
            </a:r>
            <a:r>
              <a:rPr lang="en-US" sz="1200" dirty="0">
                <a:latin typeface="Oriya Sangam MN" charset="0"/>
                <a:ea typeface="Oriya Sangam MN" charset="0"/>
                <a:cs typeface="Oriya Sangam MN" charset="0"/>
              </a:rPr>
              <a:t>attachment.</a:t>
            </a:r>
          </a:p>
        </p:txBody>
      </p:sp>
      <p:sp>
        <p:nvSpPr>
          <p:cNvPr id="22" name="TextBox 21"/>
          <p:cNvSpPr txBox="1"/>
          <p:nvPr/>
        </p:nvSpPr>
        <p:spPr>
          <a:xfrm>
            <a:off x="892829" y="3955693"/>
            <a:ext cx="4609613" cy="2616101"/>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The support circle is a key component of this housing model. Each circle’s makeup and functions may be slightly different, but the idea is to have a strong core group that supports the individual through their housing journey, meeting regularly to make decisions with or on behalf of the individual. One of the benefits of having a support circle is that it can advocate for the individual in the spirit of the family, even when direct family is no longer there and the individual cannot advocate for </a:t>
            </a:r>
            <a:r>
              <a:rPr lang="en-US" sz="1200" dirty="0" err="1">
                <a:latin typeface="Oriya Sangam MN" charset="0"/>
                <a:ea typeface="Oriya Sangam MN" charset="0"/>
                <a:cs typeface="Oriya Sangam MN" charset="0"/>
              </a:rPr>
              <a:t>themself</a:t>
            </a:r>
            <a:r>
              <a:rPr lang="en-US" sz="1200" dirty="0">
                <a:latin typeface="Oriya Sangam MN" charset="0"/>
                <a:ea typeface="Oriya Sangam MN" charset="0"/>
                <a:cs typeface="Oriya Sangam MN" charset="0"/>
              </a:rPr>
              <a:t>. </a:t>
            </a:r>
            <a:endParaRPr lang="en-US" sz="14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23" name="Rounded Rectangle 22"/>
          <p:cNvSpPr/>
          <p:nvPr/>
        </p:nvSpPr>
        <p:spPr>
          <a:xfrm>
            <a:off x="7246550" y="3795427"/>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Immediate family who are close by</a:t>
            </a:r>
          </a:p>
        </p:txBody>
      </p:sp>
      <p:sp>
        <p:nvSpPr>
          <p:cNvPr id="24" name="Rounded Rectangle 23"/>
          <p:cNvSpPr/>
          <p:nvPr/>
        </p:nvSpPr>
        <p:spPr>
          <a:xfrm>
            <a:off x="8045105" y="4293458"/>
            <a:ext cx="1531087" cy="46214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Friends and </a:t>
            </a:r>
            <a:r>
              <a:rPr lang="en-US" sz="1000" dirty="0" err="1">
                <a:solidFill>
                  <a:schemeClr val="tx1"/>
                </a:solidFill>
                <a:latin typeface="Oriya Sangam MN" charset="0"/>
                <a:ea typeface="Oriya Sangam MN" charset="0"/>
                <a:cs typeface="Oriya Sangam MN" charset="0"/>
              </a:rPr>
              <a:t>neighbours</a:t>
            </a:r>
            <a:r>
              <a:rPr lang="en-US" sz="1000" dirty="0">
                <a:solidFill>
                  <a:schemeClr val="tx1"/>
                </a:solidFill>
                <a:latin typeface="Oriya Sangam MN" charset="0"/>
                <a:ea typeface="Oriya Sangam MN" charset="0"/>
                <a:cs typeface="Oriya Sangam MN" charset="0"/>
              </a:rPr>
              <a:t> who are close by</a:t>
            </a:r>
          </a:p>
        </p:txBody>
      </p:sp>
      <p:sp>
        <p:nvSpPr>
          <p:cNvPr id="25" name="Rounded Rectangle 24"/>
          <p:cNvSpPr/>
          <p:nvPr/>
        </p:nvSpPr>
        <p:spPr>
          <a:xfrm>
            <a:off x="7502977" y="4851191"/>
            <a:ext cx="1615019"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Current </a:t>
            </a:r>
            <a:r>
              <a:rPr lang="en-US" sz="1000">
                <a:solidFill>
                  <a:schemeClr val="tx1"/>
                </a:solidFill>
                <a:latin typeface="Oriya Sangam MN" charset="0"/>
                <a:ea typeface="Oriya Sangam MN" charset="0"/>
                <a:cs typeface="Oriya Sangam MN" charset="0"/>
              </a:rPr>
              <a:t>and former support workers</a:t>
            </a:r>
            <a:endParaRPr lang="en-US" sz="1000" dirty="0">
              <a:solidFill>
                <a:schemeClr val="tx1"/>
              </a:solidFill>
              <a:latin typeface="Oriya Sangam MN" charset="0"/>
              <a:ea typeface="Oriya Sangam MN" charset="0"/>
              <a:cs typeface="Oriya Sangam MN" charset="0"/>
            </a:endParaRPr>
          </a:p>
        </p:txBody>
      </p:sp>
      <p:sp>
        <p:nvSpPr>
          <p:cNvPr id="26" name="Rounded Rectangle 25"/>
          <p:cNvSpPr/>
          <p:nvPr/>
        </p:nvSpPr>
        <p:spPr>
          <a:xfrm>
            <a:off x="9975957" y="3795427"/>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Family members living farther away</a:t>
            </a:r>
          </a:p>
        </p:txBody>
      </p:sp>
      <p:sp>
        <p:nvSpPr>
          <p:cNvPr id="27" name="Rounded Rectangle 26"/>
          <p:cNvSpPr/>
          <p:nvPr/>
        </p:nvSpPr>
        <p:spPr>
          <a:xfrm>
            <a:off x="9824306" y="4272784"/>
            <a:ext cx="1579260" cy="87399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People in the </a:t>
            </a:r>
            <a:r>
              <a:rPr lang="en-US" sz="1000">
                <a:solidFill>
                  <a:schemeClr val="tx1"/>
                </a:solidFill>
                <a:latin typeface="Oriya Sangam MN" charset="0"/>
                <a:ea typeface="Oriya Sangam MN" charset="0"/>
                <a:cs typeface="Oriya Sangam MN" charset="0"/>
              </a:rPr>
              <a:t>person’s network who may offer </a:t>
            </a:r>
            <a:r>
              <a:rPr lang="en-US" sz="1000" dirty="0">
                <a:solidFill>
                  <a:schemeClr val="tx1"/>
                </a:solidFill>
                <a:latin typeface="Oriya Sangam MN" charset="0"/>
                <a:ea typeface="Oriya Sangam MN" charset="0"/>
                <a:cs typeface="Oriya Sangam MN" charset="0"/>
              </a:rPr>
              <a:t>occasional support, e.g. music teacher</a:t>
            </a:r>
          </a:p>
        </p:txBody>
      </p:sp>
      <p:cxnSp>
        <p:nvCxnSpPr>
          <p:cNvPr id="11" name="Straight Arrow Connector 10"/>
          <p:cNvCxnSpPr/>
          <p:nvPr/>
        </p:nvCxnSpPr>
        <p:spPr>
          <a:xfrm>
            <a:off x="7254240" y="5359954"/>
            <a:ext cx="4099560" cy="0"/>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066679" y="5366605"/>
            <a:ext cx="851515" cy="246221"/>
          </a:xfrm>
          <a:prstGeom prst="rect">
            <a:avLst/>
          </a:prstGeom>
        </p:spPr>
        <p:txBody>
          <a:bodyPr wrap="none">
            <a:spAutoFit/>
          </a:bodyPr>
          <a:lstStyle/>
          <a:p>
            <a:r>
              <a:rPr lang="en-US" sz="1000" dirty="0">
                <a:latin typeface="Oriya Sangam MN" charset="0"/>
                <a:ea typeface="Oriya Sangam MN" charset="0"/>
                <a:cs typeface="Oriya Sangam MN" charset="0"/>
              </a:rPr>
              <a:t>immediate</a:t>
            </a:r>
            <a:endParaRPr lang="en-US" sz="1000" dirty="0"/>
          </a:p>
        </p:txBody>
      </p:sp>
      <p:sp>
        <p:nvSpPr>
          <p:cNvPr id="31" name="Rectangle 30"/>
          <p:cNvSpPr/>
          <p:nvPr/>
        </p:nvSpPr>
        <p:spPr>
          <a:xfrm>
            <a:off x="10568080" y="5361026"/>
            <a:ext cx="835485" cy="246221"/>
          </a:xfrm>
          <a:prstGeom prst="rect">
            <a:avLst/>
          </a:prstGeom>
        </p:spPr>
        <p:txBody>
          <a:bodyPr wrap="none">
            <a:spAutoFit/>
          </a:bodyPr>
          <a:lstStyle/>
          <a:p>
            <a:r>
              <a:rPr lang="en-US" sz="1000">
                <a:latin typeface="Oriya Sangam MN" charset="0"/>
                <a:ea typeface="Oriya Sangam MN" charset="0"/>
                <a:cs typeface="Oriya Sangam MN" charset="0"/>
              </a:rPr>
              <a:t>secondary</a:t>
            </a:r>
            <a:endParaRPr lang="en-US" sz="1000" dirty="0"/>
          </a:p>
        </p:txBody>
      </p:sp>
      <p:sp>
        <p:nvSpPr>
          <p:cNvPr id="32" name="Rounded Rectangle 31"/>
          <p:cNvSpPr/>
          <p:nvPr/>
        </p:nvSpPr>
        <p:spPr>
          <a:xfrm>
            <a:off x="8750407" y="3888844"/>
            <a:ext cx="962234" cy="33701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Oriya Sangam MN" charset="0"/>
                <a:ea typeface="Oriya Sangam MN" charset="0"/>
                <a:cs typeface="Oriya Sangam MN" charset="0"/>
              </a:rPr>
              <a:t>Roommate</a:t>
            </a:r>
            <a:endParaRPr lang="en-US" sz="1000" dirty="0">
              <a:solidFill>
                <a:schemeClr val="tx1"/>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118676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17</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Home Selection</a:t>
            </a:r>
          </a:p>
        </p:txBody>
      </p:sp>
      <p:sp>
        <p:nvSpPr>
          <p:cNvPr id="12" name="TextBox 11"/>
          <p:cNvSpPr txBox="1"/>
          <p:nvPr/>
        </p:nvSpPr>
        <p:spPr>
          <a:xfrm>
            <a:off x="6864079" y="722087"/>
            <a:ext cx="4773679" cy="2585323"/>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Materials</a:t>
            </a:r>
            <a:r>
              <a:rPr lang="en-US" sz="1200" dirty="0">
                <a:latin typeface="Oriya Sangam MN" charset="0"/>
                <a:ea typeface="Oriya Sangam MN" charset="0"/>
                <a:cs typeface="Oriya Sangam MN" charset="0"/>
              </a:rPr>
              <a:t>: A guide on home selection may be provided to the circles by the project team, based on criteria that is developed from the visioning and the needs of the individual.</a:t>
            </a:r>
          </a:p>
          <a:p>
            <a:pPr marL="285750" indent="-285750">
              <a:buFont typeface="Arial" charset="0"/>
              <a:buChar char="•"/>
            </a:pPr>
            <a:r>
              <a:rPr lang="en-US" sz="1200" b="1" dirty="0">
                <a:latin typeface="Oriya Sangam MN" charset="0"/>
                <a:ea typeface="Oriya Sangam MN" charset="0"/>
                <a:cs typeface="Oriya Sangam MN" charset="0"/>
              </a:rPr>
              <a:t>Methods</a:t>
            </a:r>
            <a:r>
              <a:rPr lang="en-US" sz="1200" dirty="0">
                <a:latin typeface="Oriya Sangam MN" charset="0"/>
                <a:ea typeface="Oriya Sangam MN" charset="0"/>
                <a:cs typeface="Oriya Sangam MN" charset="0"/>
              </a:rPr>
              <a:t>: </a:t>
            </a:r>
          </a:p>
          <a:p>
            <a:pPr marL="742950" lvl="1" indent="-285750">
              <a:buFont typeface="Courier New" charset="0"/>
              <a:buChar char="o"/>
            </a:pPr>
            <a:r>
              <a:rPr lang="en-US" sz="1200" dirty="0">
                <a:latin typeface="Oriya Sangam MN" charset="0"/>
                <a:ea typeface="Oriya Sangam MN" charset="0"/>
                <a:cs typeface="Oriya Sangam MN" charset="0"/>
              </a:rPr>
              <a:t>The circle coordinates the housing search; the individual should be included in this process, if possible</a:t>
            </a:r>
          </a:p>
          <a:p>
            <a:pPr marL="742950" lvl="1" indent="-285750">
              <a:buFont typeface="Courier New" charset="0"/>
              <a:buChar char="o"/>
            </a:pPr>
            <a:r>
              <a:rPr lang="en-US" sz="1200" dirty="0">
                <a:latin typeface="Oriya Sangam MN" charset="0"/>
                <a:ea typeface="Oriya Sangam MN" charset="0"/>
                <a:cs typeface="Oriya Sangam MN" charset="0"/>
              </a:rPr>
              <a:t>Once a property has been ground, the board must determine if the home is suitable for purchase</a:t>
            </a: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2350082" y="1706950"/>
            <a:ext cx="2059144" cy="2059144"/>
          </a:xfrm>
          <a:prstGeom prst="rect">
            <a:avLst/>
          </a:prstGeom>
        </p:spPr>
      </p:pic>
      <p:sp>
        <p:nvSpPr>
          <p:cNvPr id="13" name="Rectangle 12"/>
          <p:cNvSpPr/>
          <p:nvPr/>
        </p:nvSpPr>
        <p:spPr>
          <a:xfrm>
            <a:off x="1010946"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7" name="Picture 16"/>
          <p:cNvPicPr>
            <a:picLocks noChangeAspect="1"/>
          </p:cNvPicPr>
          <p:nvPr/>
        </p:nvPicPr>
        <p:blipFill>
          <a:blip r:embed="rId4"/>
          <a:stretch>
            <a:fillRect/>
          </a:stretch>
        </p:blipFill>
        <p:spPr>
          <a:xfrm>
            <a:off x="1599841" y="1256031"/>
            <a:ext cx="194818" cy="194818"/>
          </a:xfrm>
          <a:prstGeom prst="rect">
            <a:avLst/>
          </a:prstGeom>
        </p:spPr>
      </p:pic>
      <p:sp>
        <p:nvSpPr>
          <p:cNvPr id="19" name="TextBox 18"/>
          <p:cNvSpPr txBox="1"/>
          <p:nvPr/>
        </p:nvSpPr>
        <p:spPr>
          <a:xfrm>
            <a:off x="892829" y="3955693"/>
            <a:ext cx="4609613" cy="187743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A home selection tool can help an individual and their support circle look for a home in the area that could be purchased by the organization. This process may take several months, depending on the availability, price, and selection of real estate in the area.  </a:t>
            </a:r>
            <a:endParaRPr lang="en-US" sz="14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20" name="TextBox 19"/>
          <p:cNvSpPr txBox="1"/>
          <p:nvPr/>
        </p:nvSpPr>
        <p:spPr>
          <a:xfrm>
            <a:off x="6886026" y="3130622"/>
            <a:ext cx="5505307" cy="461665"/>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List of Considerations</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1" name="Rectangle 20"/>
          <p:cNvSpPr/>
          <p:nvPr/>
        </p:nvSpPr>
        <p:spPr>
          <a:xfrm>
            <a:off x="6722304" y="3392143"/>
            <a:ext cx="5000268" cy="287947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26827" y="3500028"/>
            <a:ext cx="4895745" cy="3785652"/>
          </a:xfrm>
          <a:prstGeom prst="rect">
            <a:avLst/>
          </a:prstGeom>
        </p:spPr>
        <p:txBody>
          <a:bodyPr wrap="square">
            <a:spAutoFit/>
          </a:bodyPr>
          <a:lstStyle/>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Tenant choice</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Form of housing (e.g. bungalow, condo)</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Affordability and suitability (e.g. size, number of bedrooms)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Rural vs urban location, </a:t>
            </a:r>
            <a:r>
              <a:rPr lang="en-US" sz="1200" dirty="0">
                <a:solidFill>
                  <a:schemeClr val="tx1">
                    <a:lumMod val="75000"/>
                    <a:lumOff val="25000"/>
                  </a:schemeClr>
                </a:solidFill>
                <a:latin typeface="Oriya Sangam MN" charset="0"/>
                <a:ea typeface="Oriya Sangam MN" charset="0"/>
                <a:cs typeface="Oriya Sangam MN" charset="0"/>
              </a:rPr>
              <a:t>proximity to transit, services (such as shops and support agencies) and potential for social connections/inclusivity </a:t>
            </a:r>
            <a:r>
              <a:rPr lang="en-CA" sz="1200" dirty="0">
                <a:solidFill>
                  <a:schemeClr val="tx1">
                    <a:lumMod val="75000"/>
                    <a:lumOff val="25000"/>
                  </a:schemeClr>
                </a:solidFill>
                <a:latin typeface="Oriya Sangam MN" charset="0"/>
                <a:ea typeface="Oriya Sangam MN" charset="0"/>
                <a:cs typeface="Oriya Sangam MN" charset="0"/>
              </a:rPr>
              <a:t>Accessibility/potential to be modified </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Safety and security</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Housing condition and adequacy (not in need of major repairs)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Outdoor space and presence of greenery</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Accommodating support staff</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Sufficient privacy (if there are multiple people sharing the home)</a:t>
            </a:r>
          </a:p>
          <a:p>
            <a:pPr marL="171450" indent="-171450">
              <a:buFont typeface="Arial" charset="0"/>
              <a:buChar char="•"/>
            </a:pPr>
            <a:r>
              <a:rPr lang="en-CA" sz="1200" dirty="0" err="1">
                <a:solidFill>
                  <a:schemeClr val="tx1">
                    <a:lumMod val="75000"/>
                    <a:lumOff val="25000"/>
                  </a:schemeClr>
                </a:solidFill>
                <a:latin typeface="Oriya Sangam MN" charset="0"/>
                <a:ea typeface="Oriya Sangam MN" charset="0"/>
                <a:cs typeface="Oriya Sangam MN" charset="0"/>
              </a:rPr>
              <a:t>Visitability</a:t>
            </a:r>
            <a:r>
              <a:rPr lang="en-CA" sz="1200" dirty="0">
                <a:solidFill>
                  <a:schemeClr val="tx1">
                    <a:lumMod val="75000"/>
                    <a:lumOff val="25000"/>
                  </a:schemeClr>
                </a:solidFill>
                <a:latin typeface="Oriya Sangam MN" charset="0"/>
                <a:ea typeface="Oriya Sangam MN" charset="0"/>
                <a:cs typeface="Oriya Sangam MN" charset="0"/>
              </a:rPr>
              <a:t> (for guests)</a:t>
            </a:r>
          </a:p>
          <a:p>
            <a:pPr marL="171450" indent="-171450">
              <a:buFont typeface="Arial" charset="0"/>
              <a:buChar char="•"/>
            </a:pPr>
            <a:endParaRPr lang="en-US" sz="1200" dirty="0">
              <a:solidFill>
                <a:schemeClr val="tx1">
                  <a:lumMod val="75000"/>
                  <a:lumOff val="25000"/>
                </a:schemeClr>
              </a:solidFill>
              <a:latin typeface="Oriya Sangam MN" charset="0"/>
              <a:ea typeface="Oriya Sangam MN" charset="0"/>
              <a:cs typeface="Oriya Sangam MN" charset="0"/>
            </a:endParaRPr>
          </a:p>
          <a:p>
            <a:endParaRPr lang="en-US" sz="1200" dirty="0">
              <a:solidFill>
                <a:schemeClr val="tx1">
                  <a:lumMod val="75000"/>
                  <a:lumOff val="25000"/>
                </a:schemeClr>
              </a:solidFill>
              <a:latin typeface="Oriya Sangam MN" charset="0"/>
              <a:ea typeface="Oriya Sangam MN" charset="0"/>
              <a:cs typeface="Oriya Sangam MN" charset="0"/>
            </a:endParaRPr>
          </a:p>
          <a:p>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11055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18</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Finance</a:t>
            </a:r>
          </a:p>
        </p:txBody>
      </p:sp>
      <p:sp>
        <p:nvSpPr>
          <p:cNvPr id="12" name="TextBox 11"/>
          <p:cNvSpPr txBox="1"/>
          <p:nvPr/>
        </p:nvSpPr>
        <p:spPr>
          <a:xfrm>
            <a:off x="6827235" y="603001"/>
            <a:ext cx="4943007" cy="3724096"/>
          </a:xfrm>
          <a:prstGeom prst="rect">
            <a:avLst/>
          </a:prstGeom>
          <a:noFill/>
        </p:spPr>
        <p:txBody>
          <a:bodyPr wrap="square" rtlCol="0">
            <a:spAutoFit/>
          </a:bodyPr>
          <a:lstStyle/>
          <a:p>
            <a:r>
              <a:rPr lang="en-US" sz="1400" b="1" dirty="0">
                <a:latin typeface="Oriya Sangam MN" charset="0"/>
                <a:ea typeface="Oriya Sangam MN" charset="0"/>
                <a:cs typeface="Oriya Sangam MN" charset="0"/>
              </a:rPr>
              <a:t>Tips:</a:t>
            </a:r>
          </a:p>
          <a:p>
            <a:endParaRPr lang="en-US" sz="1400" b="1" dirty="0">
              <a:latin typeface="Oriya Sangam MN" charset="0"/>
              <a:ea typeface="Oriya Sangam MN" charset="0"/>
              <a:cs typeface="Oriya Sangam MN" charset="0"/>
            </a:endParaRPr>
          </a:p>
          <a:p>
            <a:pPr marL="171450" indent="-171450">
              <a:buFont typeface="Arial" charset="0"/>
              <a:buChar char="•"/>
            </a:pPr>
            <a:r>
              <a:rPr lang="en-CA" sz="1200" dirty="0">
                <a:latin typeface="Oriya Sangam MN" charset="0"/>
                <a:ea typeface="Oriya Sangam MN" charset="0"/>
                <a:cs typeface="Oriya Sangam MN" charset="0"/>
              </a:rPr>
              <a:t>Generally the family will make a non-recoverable donation to the housing corporation to cover the majority of the down payment</a:t>
            </a:r>
          </a:p>
          <a:p>
            <a:pPr marL="171450" indent="-171450">
              <a:buFont typeface="Arial" charset="0"/>
              <a:buChar char="•"/>
            </a:pPr>
            <a:r>
              <a:rPr lang="en-CA" sz="1200" dirty="0">
                <a:latin typeface="Oriya Sangam MN" charset="0"/>
                <a:ea typeface="Oriya Sangam MN" charset="0"/>
                <a:cs typeface="Oriya Sangam MN" charset="0"/>
              </a:rPr>
              <a:t>Funds for a down payment can also be raised through community and online fundraising</a:t>
            </a:r>
          </a:p>
          <a:p>
            <a:pPr marL="171450" indent="-171450">
              <a:buFont typeface="Arial" charset="0"/>
              <a:buChar char="•"/>
            </a:pPr>
            <a:r>
              <a:rPr lang="en-CA" sz="1200" dirty="0">
                <a:latin typeface="Oriya Sangam MN" charset="0"/>
                <a:ea typeface="Oriya Sangam MN" charset="0"/>
                <a:cs typeface="Oriya Sangam MN" charset="0"/>
              </a:rPr>
              <a:t>Apply for housing allowances and grants from partners and government agencies</a:t>
            </a:r>
          </a:p>
          <a:p>
            <a:pPr marL="171450" indent="-171450">
              <a:buFont typeface="Arial" charset="0"/>
              <a:buChar char="•"/>
            </a:pPr>
            <a:r>
              <a:rPr lang="en-CA" sz="1200" dirty="0">
                <a:latin typeface="Oriya Sangam MN" charset="0"/>
                <a:ea typeface="Oriya Sangam MN" charset="0"/>
                <a:cs typeface="Oriya Sangam MN" charset="0"/>
              </a:rPr>
              <a:t>Ensure that the down payment is sufficient for affordable rent, ideally geared to the income of the individual </a:t>
            </a:r>
          </a:p>
          <a:p>
            <a:pPr marL="171450" indent="-171450">
              <a:buFont typeface="Arial" charset="0"/>
              <a:buChar char="•"/>
            </a:pPr>
            <a:r>
              <a:rPr lang="en-CA" sz="1200" dirty="0">
                <a:latin typeface="Oriya Sangam MN" charset="0"/>
                <a:ea typeface="Oriya Sangam MN" charset="0"/>
                <a:cs typeface="Oriya Sangam MN" charset="0"/>
              </a:rPr>
              <a:t>Potential renovations should be factored into the overall cost of the home</a:t>
            </a:r>
          </a:p>
          <a:p>
            <a:pPr marL="171450" indent="-171450">
              <a:buFont typeface="Arial" charset="0"/>
              <a:buChar char="•"/>
            </a:pPr>
            <a:r>
              <a:rPr lang="en-CA" sz="1200" dirty="0">
                <a:latin typeface="Oriya Sangam MN" charset="0"/>
                <a:ea typeface="Oriya Sangam MN" charset="0"/>
                <a:cs typeface="Oriya Sangam MN" charset="0"/>
              </a:rPr>
              <a:t>It is more affordable for individuals to share a home with a roommate</a:t>
            </a:r>
          </a:p>
          <a:p>
            <a:pPr marL="171450" indent="-171450">
              <a:buFont typeface="Arial" charset="0"/>
              <a:buChar char="•"/>
            </a:pPr>
            <a:r>
              <a:rPr lang="en-US" sz="1200" dirty="0">
                <a:latin typeface="Oriya Sangam MN" charset="0"/>
                <a:ea typeface="Oriya Sangam MN" charset="0"/>
                <a:cs typeface="Oriya Sangam MN" charset="0"/>
              </a:rPr>
              <a:t>Alternatively, allowing families to maintain some equity in the property could also be explored.  </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0" descr="mage result for money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081" y="1916130"/>
            <a:ext cx="1431141" cy="14311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10946" y="1201361"/>
            <a:ext cx="1709659" cy="318970"/>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Define</a:t>
            </a:r>
          </a:p>
        </p:txBody>
      </p:sp>
      <p:pic>
        <p:nvPicPr>
          <p:cNvPr id="20" name="Picture 19"/>
          <p:cNvPicPr>
            <a:picLocks noChangeAspect="1"/>
          </p:cNvPicPr>
          <p:nvPr/>
        </p:nvPicPr>
        <p:blipFill>
          <a:blip r:embed="rId4"/>
          <a:stretch>
            <a:fillRect/>
          </a:stretch>
        </p:blipFill>
        <p:spPr>
          <a:xfrm>
            <a:off x="1711827" y="1250052"/>
            <a:ext cx="263278" cy="211792"/>
          </a:xfrm>
          <a:prstGeom prst="rect">
            <a:avLst/>
          </a:prstGeom>
        </p:spPr>
      </p:pic>
      <p:sp>
        <p:nvSpPr>
          <p:cNvPr id="22" name="TextBox 21"/>
          <p:cNvSpPr txBox="1"/>
          <p:nvPr/>
        </p:nvSpPr>
        <p:spPr>
          <a:xfrm>
            <a:off x="892829" y="3955693"/>
            <a:ext cx="4609613" cy="2062103"/>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Obtaining the funds to buy a home can come from several sources. Before the home selection process starts, project leaders should have an idea of whether or not the circle is able to contribute to the down payment, and how much that amount would be. During and after the home selection process, other strategies to find funding may be explored.</a:t>
            </a:r>
            <a:endParaRPr lang="en-US" sz="14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23" name="TextBox 22"/>
          <p:cNvSpPr txBox="1"/>
          <p:nvPr/>
        </p:nvSpPr>
        <p:spPr>
          <a:xfrm>
            <a:off x="6886026" y="3951225"/>
            <a:ext cx="5505307" cy="461665"/>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Financial Structure</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
        <p:nvSpPr>
          <p:cNvPr id="25" name="Rounded Rectangle 24"/>
          <p:cNvSpPr/>
          <p:nvPr/>
        </p:nvSpPr>
        <p:spPr>
          <a:xfrm>
            <a:off x="7776383" y="5439426"/>
            <a:ext cx="1243576" cy="278542"/>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Oriya Sangam MN" charset="0"/>
                <a:ea typeface="Oriya Sangam MN" charset="0"/>
                <a:cs typeface="Oriya Sangam MN" charset="0"/>
              </a:rPr>
              <a:t>Down payment</a:t>
            </a:r>
            <a:endParaRPr lang="en-US" sz="1000" dirty="0">
              <a:solidFill>
                <a:schemeClr val="tx1"/>
              </a:solidFill>
              <a:latin typeface="Oriya Sangam MN" charset="0"/>
              <a:ea typeface="Oriya Sangam MN" charset="0"/>
              <a:cs typeface="Oriya Sangam MN" charset="0"/>
            </a:endParaRPr>
          </a:p>
        </p:txBody>
      </p:sp>
      <p:sp>
        <p:nvSpPr>
          <p:cNvPr id="26" name="Rounded Rectangle 25"/>
          <p:cNvSpPr/>
          <p:nvPr/>
        </p:nvSpPr>
        <p:spPr>
          <a:xfrm>
            <a:off x="7193708" y="4790397"/>
            <a:ext cx="1165351" cy="43484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Donation from family/circle</a:t>
            </a:r>
          </a:p>
        </p:txBody>
      </p:sp>
      <p:sp>
        <p:nvSpPr>
          <p:cNvPr id="27" name="Rounded Rectangle 26"/>
          <p:cNvSpPr/>
          <p:nvPr/>
        </p:nvSpPr>
        <p:spPr>
          <a:xfrm>
            <a:off x="9909693" y="5427383"/>
            <a:ext cx="1243576" cy="278542"/>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Mortgage</a:t>
            </a:r>
          </a:p>
        </p:txBody>
      </p:sp>
      <p:sp>
        <p:nvSpPr>
          <p:cNvPr id="28" name="Rounded Rectangle 27"/>
          <p:cNvSpPr/>
          <p:nvPr/>
        </p:nvSpPr>
        <p:spPr>
          <a:xfrm>
            <a:off x="10414156" y="4781821"/>
            <a:ext cx="939644" cy="45499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Rent from tenant</a:t>
            </a:r>
          </a:p>
        </p:txBody>
      </p:sp>
      <p:sp>
        <p:nvSpPr>
          <p:cNvPr id="29" name="Rounded Rectangle 28"/>
          <p:cNvSpPr/>
          <p:nvPr/>
        </p:nvSpPr>
        <p:spPr>
          <a:xfrm>
            <a:off x="8663182" y="4801972"/>
            <a:ext cx="1416892" cy="40886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Oriya Sangam MN" charset="0"/>
                <a:ea typeface="Oriya Sangam MN" charset="0"/>
                <a:cs typeface="Oriya Sangam MN" charset="0"/>
              </a:rPr>
              <a:t>Non-profit housing corporation</a:t>
            </a:r>
          </a:p>
        </p:txBody>
      </p:sp>
      <p:sp>
        <p:nvSpPr>
          <p:cNvPr id="30" name="Rounded Rectangle 29"/>
          <p:cNvSpPr/>
          <p:nvPr/>
        </p:nvSpPr>
        <p:spPr>
          <a:xfrm>
            <a:off x="8771912" y="5992278"/>
            <a:ext cx="1416892" cy="25297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riya Sangam MN" charset="0"/>
                <a:ea typeface="Oriya Sangam MN" charset="0"/>
                <a:cs typeface="Oriya Sangam MN" charset="0"/>
              </a:rPr>
              <a:t>Home</a:t>
            </a:r>
          </a:p>
        </p:txBody>
      </p:sp>
      <p:cxnSp>
        <p:nvCxnSpPr>
          <p:cNvPr id="11" name="Straight Arrow Connector 10"/>
          <p:cNvCxnSpPr>
            <a:cxnSpLocks/>
            <a:stCxn id="26" idx="3"/>
            <a:endCxn id="29" idx="1"/>
          </p:cNvCxnSpPr>
          <p:nvPr/>
        </p:nvCxnSpPr>
        <p:spPr>
          <a:xfrm flipV="1">
            <a:off x="8359059" y="5006405"/>
            <a:ext cx="304123" cy="141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28" idx="1"/>
            <a:endCxn id="29" idx="3"/>
          </p:cNvCxnSpPr>
          <p:nvPr/>
        </p:nvCxnSpPr>
        <p:spPr>
          <a:xfrm flipH="1" flipV="1">
            <a:off x="10080074" y="5006405"/>
            <a:ext cx="334082" cy="291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CD68FF8-ADC0-F748-A381-78868102305E}"/>
              </a:ext>
            </a:extLst>
          </p:cNvPr>
          <p:cNvCxnSpPr>
            <a:stCxn id="29" idx="2"/>
            <a:endCxn id="25" idx="0"/>
          </p:cNvCxnSpPr>
          <p:nvPr/>
        </p:nvCxnSpPr>
        <p:spPr>
          <a:xfrm rot="5400000">
            <a:off x="8770606" y="4838403"/>
            <a:ext cx="228589" cy="973457"/>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E26317B5-67B6-A948-8859-D54DD3E64FDE}"/>
              </a:ext>
            </a:extLst>
          </p:cNvPr>
          <p:cNvCxnSpPr>
            <a:cxnSpLocks/>
            <a:stCxn id="29" idx="2"/>
            <a:endCxn id="27" idx="0"/>
          </p:cNvCxnSpPr>
          <p:nvPr/>
        </p:nvCxnSpPr>
        <p:spPr>
          <a:xfrm rot="16200000" flipH="1">
            <a:off x="9843281" y="4739183"/>
            <a:ext cx="216546" cy="1159853"/>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E67B95E9-6DE8-B845-8905-F9485F26571C}"/>
              </a:ext>
            </a:extLst>
          </p:cNvPr>
          <p:cNvCxnSpPr>
            <a:cxnSpLocks/>
            <a:stCxn id="25" idx="2"/>
            <a:endCxn id="30" idx="1"/>
          </p:cNvCxnSpPr>
          <p:nvPr/>
        </p:nvCxnSpPr>
        <p:spPr>
          <a:xfrm rot="16200000" flipH="1">
            <a:off x="8384643" y="5731495"/>
            <a:ext cx="400797" cy="373741"/>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EAC8FA4-6AC5-D340-A0A1-E2077B417271}"/>
              </a:ext>
            </a:extLst>
          </p:cNvPr>
          <p:cNvCxnSpPr>
            <a:cxnSpLocks/>
            <a:stCxn id="27" idx="2"/>
            <a:endCxn id="30" idx="3"/>
          </p:cNvCxnSpPr>
          <p:nvPr/>
        </p:nvCxnSpPr>
        <p:spPr>
          <a:xfrm rot="5400000">
            <a:off x="10153723" y="5741007"/>
            <a:ext cx="412840" cy="342677"/>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78D5E2A-F8F4-F14C-96F4-EB9A9C4A2CC6}"/>
              </a:ext>
            </a:extLst>
          </p:cNvPr>
          <p:cNvSpPr txBox="1"/>
          <p:nvPr/>
        </p:nvSpPr>
        <p:spPr>
          <a:xfrm>
            <a:off x="6687885" y="5342612"/>
            <a:ext cx="1165351" cy="461665"/>
          </a:xfrm>
          <a:prstGeom prst="rect">
            <a:avLst/>
          </a:prstGeom>
          <a:noFill/>
        </p:spPr>
        <p:txBody>
          <a:bodyPr wrap="square" rtlCol="0">
            <a:spAutoFit/>
          </a:bodyPr>
          <a:lstStyle/>
          <a:p>
            <a:pPr algn="ctr"/>
            <a:r>
              <a:rPr lang="en-US" sz="800" dirty="0">
                <a:latin typeface="Oriya Sangam MN" pitchFamily="2" charset="0"/>
                <a:cs typeface="Oriya Sangam MN" pitchFamily="2" charset="0"/>
              </a:rPr>
              <a:t>The donation is used to purchase the home</a:t>
            </a:r>
          </a:p>
        </p:txBody>
      </p:sp>
      <p:sp>
        <p:nvSpPr>
          <p:cNvPr id="56" name="TextBox 55">
            <a:extLst>
              <a:ext uri="{FF2B5EF4-FFF2-40B4-BE49-F238E27FC236}">
                <a16:creationId xmlns:a16="http://schemas.microsoft.com/office/drawing/2014/main" id="{4CF30FD0-ADB8-A34F-8074-ACD1566CA102}"/>
              </a:ext>
            </a:extLst>
          </p:cNvPr>
          <p:cNvSpPr txBox="1"/>
          <p:nvPr/>
        </p:nvSpPr>
        <p:spPr>
          <a:xfrm>
            <a:off x="11131092" y="5342612"/>
            <a:ext cx="939645" cy="461665"/>
          </a:xfrm>
          <a:prstGeom prst="rect">
            <a:avLst/>
          </a:prstGeom>
          <a:noFill/>
        </p:spPr>
        <p:txBody>
          <a:bodyPr wrap="square" rtlCol="0">
            <a:spAutoFit/>
          </a:bodyPr>
          <a:lstStyle/>
          <a:p>
            <a:pPr algn="ctr"/>
            <a:r>
              <a:rPr lang="en-US" sz="800" dirty="0">
                <a:latin typeface="Oriya Sangam MN" pitchFamily="2" charset="0"/>
                <a:cs typeface="Oriya Sangam MN" pitchFamily="2" charset="0"/>
              </a:rPr>
              <a:t>The rent is used to pay the mortgage</a:t>
            </a:r>
          </a:p>
        </p:txBody>
      </p:sp>
      <p:sp>
        <p:nvSpPr>
          <p:cNvPr id="32" name="Rounded Rectangle 31"/>
          <p:cNvSpPr/>
          <p:nvPr/>
        </p:nvSpPr>
        <p:spPr>
          <a:xfrm>
            <a:off x="8422842" y="4372622"/>
            <a:ext cx="1787279" cy="25652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Oriya Sangam MN" charset="0"/>
                <a:ea typeface="Oriya Sangam MN" charset="0"/>
                <a:cs typeface="Oriya Sangam MN" charset="0"/>
              </a:rPr>
              <a:t>Government funding</a:t>
            </a:r>
            <a:endParaRPr lang="en-US" sz="1000" dirty="0">
              <a:solidFill>
                <a:schemeClr val="tx1"/>
              </a:solidFill>
              <a:latin typeface="Oriya Sangam MN" charset="0"/>
              <a:ea typeface="Oriya Sangam MN" charset="0"/>
              <a:cs typeface="Oriya Sangam MN" charset="0"/>
            </a:endParaRPr>
          </a:p>
        </p:txBody>
      </p:sp>
      <p:cxnSp>
        <p:nvCxnSpPr>
          <p:cNvPr id="7" name="Straight Arrow Connector 6"/>
          <p:cNvCxnSpPr/>
          <p:nvPr/>
        </p:nvCxnSpPr>
        <p:spPr>
          <a:xfrm flipH="1">
            <a:off x="9316481" y="4629141"/>
            <a:ext cx="1" cy="17678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endCxn id="28" idx="0"/>
          </p:cNvCxnSpPr>
          <p:nvPr/>
        </p:nvCxnSpPr>
        <p:spPr>
          <a:xfrm>
            <a:off x="10210121" y="4500882"/>
            <a:ext cx="673857" cy="280939"/>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15514" y="4243980"/>
            <a:ext cx="445840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64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19</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Support Plan</a:t>
            </a:r>
          </a:p>
        </p:txBody>
      </p:sp>
      <p:sp>
        <p:nvSpPr>
          <p:cNvPr id="10" name="TextBox 9"/>
          <p:cNvSpPr txBox="1"/>
          <p:nvPr/>
        </p:nvSpPr>
        <p:spPr>
          <a:xfrm>
            <a:off x="892829" y="3955693"/>
            <a:ext cx="4609613" cy="203132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It’s important to have a personalized support plan that meets the needs of the individual. The role of the support circle is to help create this plan, in partnership with a support agency of their choosing, unless they already have other sources of support. The plan may consist of supports provided by the partner agency, private staff, a live-in caregiver or roommate, or a combination thereof. </a:t>
            </a:r>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2" name="TextBox 11"/>
          <p:cNvSpPr txBox="1"/>
          <p:nvPr/>
        </p:nvSpPr>
        <p:spPr>
          <a:xfrm>
            <a:off x="6969142" y="1240353"/>
            <a:ext cx="4773679" cy="3447098"/>
          </a:xfrm>
          <a:prstGeom prst="rect">
            <a:avLst/>
          </a:prstGeom>
          <a:noFill/>
        </p:spPr>
        <p:txBody>
          <a:bodyPr wrap="square" rtlCol="0">
            <a:spAutoFit/>
          </a:bodyPr>
          <a:lstStyle/>
          <a:p>
            <a:r>
              <a:rPr lang="en-US" sz="1400" b="1" dirty="0">
                <a:latin typeface="Oriya Sangam MN" charset="0"/>
                <a:ea typeface="Oriya Sangam MN" charset="0"/>
                <a:cs typeface="Oriya Sangam MN" charset="0"/>
              </a:rPr>
              <a:t>Tips:</a:t>
            </a:r>
          </a:p>
          <a:p>
            <a:endParaRPr lang="en-US" sz="1400" b="1" dirty="0">
              <a:latin typeface="Oriya Sangam MN" charset="0"/>
              <a:ea typeface="Oriya Sangam MN" charset="0"/>
              <a:cs typeface="Oriya Sangam MN" charset="0"/>
            </a:endParaRPr>
          </a:p>
          <a:p>
            <a:pPr marL="171450" indent="-171450">
              <a:buFont typeface="Arial" charset="0"/>
              <a:buChar char="•"/>
            </a:pPr>
            <a:r>
              <a:rPr lang="en-CA" sz="1200" dirty="0">
                <a:latin typeface="Oriya Sangam MN" charset="0"/>
                <a:ea typeface="Oriya Sangam MN" charset="0"/>
                <a:cs typeface="Oriya Sangam MN" charset="0"/>
              </a:rPr>
              <a:t>Work on the support component early and in conjunction with finding housing</a:t>
            </a:r>
          </a:p>
          <a:p>
            <a:pPr marL="171450" indent="-171450">
              <a:buFont typeface="Arial" charset="0"/>
              <a:buChar char="•"/>
            </a:pPr>
            <a:r>
              <a:rPr lang="en-CA" sz="1200" dirty="0">
                <a:latin typeface="Oriya Sangam MN" charset="0"/>
                <a:ea typeface="Oriya Sangam MN" charset="0"/>
                <a:cs typeface="Oriya Sangam MN" charset="0"/>
              </a:rPr>
              <a:t>Identify how much time can be covered by paid support and strategize on how any additional hours may be covered </a:t>
            </a:r>
          </a:p>
          <a:p>
            <a:pPr marL="171450" indent="-171450">
              <a:buFont typeface="Arial" charset="0"/>
              <a:buChar char="•"/>
            </a:pPr>
            <a:r>
              <a:rPr lang="en-CA" sz="1200" dirty="0">
                <a:latin typeface="Oriya Sangam MN" charset="0"/>
                <a:ea typeface="Oriya Sangam MN" charset="0"/>
                <a:cs typeface="Oriya Sangam MN" charset="0"/>
              </a:rPr>
              <a:t>It could be beneficial to have a roommate without disabilities who could provide light supports in lieu of paid staff; the ideal candidate could be a student or a young professional in need of affordable housing</a:t>
            </a:r>
          </a:p>
          <a:p>
            <a:pPr marL="171450" indent="-171450">
              <a:buFont typeface="Arial" charset="0"/>
              <a:buChar char="•"/>
            </a:pPr>
            <a:r>
              <a:rPr lang="en-US" sz="1200" dirty="0">
                <a:latin typeface="Oriya Sangam MN" charset="0"/>
                <a:ea typeface="Oriya Sangam MN" charset="0"/>
                <a:cs typeface="Oriya Sangam MN" charset="0"/>
              </a:rPr>
              <a:t>Have conversations with support staff to ensure alignment on the support philosophy</a:t>
            </a:r>
            <a:endParaRPr lang="en-CA" sz="1200" dirty="0">
              <a:latin typeface="Oriya Sangam MN" charset="0"/>
              <a:ea typeface="Oriya Sangam MN" charset="0"/>
              <a:cs typeface="Oriya Sangam MN" charset="0"/>
            </a:endParaRPr>
          </a:p>
          <a:p>
            <a:endParaRPr lang="en-US" sz="1400"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 </a:t>
            </a: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6" descr="mage result for network icon"/>
          <p:cNvPicPr>
            <a:picLocks noChangeAspect="1" noChangeArrowheads="1"/>
          </p:cNvPicPr>
          <p:nvPr/>
        </p:nvPicPr>
        <p:blipFill rotWithShape="1">
          <a:blip r:embed="rId3">
            <a:extLst>
              <a:ext uri="{28A0092B-C50C-407E-A947-70E740481C1C}">
                <a14:useLocalDpi xmlns:a14="http://schemas.microsoft.com/office/drawing/2010/main" val="0"/>
              </a:ext>
            </a:extLst>
          </a:blip>
          <a:srcRect l="-942" t="5354" r="6161" b="14524"/>
          <a:stretch/>
        </p:blipFill>
        <p:spPr bwMode="auto">
          <a:xfrm>
            <a:off x="2115777" y="1918900"/>
            <a:ext cx="1630788" cy="14888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10946" y="1201361"/>
            <a:ext cx="1709659" cy="318970"/>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Define</a:t>
            </a:r>
          </a:p>
        </p:txBody>
      </p:sp>
      <p:pic>
        <p:nvPicPr>
          <p:cNvPr id="18" name="Picture 17"/>
          <p:cNvPicPr>
            <a:picLocks noChangeAspect="1"/>
          </p:cNvPicPr>
          <p:nvPr/>
        </p:nvPicPr>
        <p:blipFill>
          <a:blip r:embed="rId4"/>
          <a:stretch>
            <a:fillRect/>
          </a:stretch>
        </p:blipFill>
        <p:spPr>
          <a:xfrm>
            <a:off x="1711827" y="1250052"/>
            <a:ext cx="263278" cy="211792"/>
          </a:xfrm>
          <a:prstGeom prst="rect">
            <a:avLst/>
          </a:prstGeom>
        </p:spPr>
      </p:pic>
      <p:sp>
        <p:nvSpPr>
          <p:cNvPr id="19" name="TextBox 18"/>
          <p:cNvSpPr txBox="1"/>
          <p:nvPr/>
        </p:nvSpPr>
        <p:spPr>
          <a:xfrm>
            <a:off x="6969142" y="3761335"/>
            <a:ext cx="5505307" cy="276999"/>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Potential Elements of the Plan</a:t>
            </a:r>
          </a:p>
        </p:txBody>
      </p:sp>
      <p:sp>
        <p:nvSpPr>
          <p:cNvPr id="20" name="Rectangle 19"/>
          <p:cNvSpPr/>
          <p:nvPr/>
        </p:nvSpPr>
        <p:spPr>
          <a:xfrm>
            <a:off x="7066679" y="4022856"/>
            <a:ext cx="4482869" cy="196416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69876" y="4096695"/>
            <a:ext cx="4183923" cy="2308324"/>
          </a:xfrm>
          <a:prstGeom prst="rect">
            <a:avLst/>
          </a:prstGeom>
        </p:spPr>
        <p:txBody>
          <a:bodyPr wrap="square">
            <a:spAutoFit/>
          </a:bodyPr>
          <a:lstStyle/>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An overview of the support philosophy for the individual that can be provided to support workers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Ads for hiring a support worker or finding a roommate</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Information on the person’s preferences, needs, and goals, as well as key information and safety plans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A weekly support schedule, making sure that all the required hours are covered</a:t>
            </a: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mj-lt"/>
              <a:buAutoNum type="arabicPeriod"/>
            </a:pPr>
            <a:endParaRPr lang="en-US" sz="1200" dirty="0">
              <a:solidFill>
                <a:schemeClr val="tx1">
                  <a:lumMod val="75000"/>
                  <a:lumOff val="25000"/>
                </a:schemeClr>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199929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2550" y="778510"/>
            <a:ext cx="4076700" cy="369332"/>
          </a:xfrm>
          <a:prstGeom prst="rect">
            <a:avLst/>
          </a:prstGeom>
          <a:noFill/>
        </p:spPr>
        <p:txBody>
          <a:bodyPr wrap="square" rtlCol="0">
            <a:spAutoFit/>
          </a:bodyPr>
          <a:lstStyle/>
          <a:p>
            <a:r>
              <a:rPr lang="en-US" b="1" dirty="0">
                <a:solidFill>
                  <a:schemeClr val="accent4"/>
                </a:solidFill>
                <a:latin typeface="Oriya Sangam MN" charset="0"/>
                <a:ea typeface="Oriya Sangam MN" charset="0"/>
                <a:cs typeface="Oriya Sangam MN" charset="0"/>
              </a:rPr>
              <a:t>Acknowledgements</a:t>
            </a:r>
          </a:p>
        </p:txBody>
      </p:sp>
      <p:sp>
        <p:nvSpPr>
          <p:cNvPr id="2" name="Slide Number Placeholder 1"/>
          <p:cNvSpPr>
            <a:spLocks noGrp="1"/>
          </p:cNvSpPr>
          <p:nvPr>
            <p:ph type="sldNum" sz="quarter" idx="12"/>
          </p:nvPr>
        </p:nvSpPr>
        <p:spPr>
          <a:xfrm>
            <a:off x="7184572" y="6356350"/>
            <a:ext cx="4169228" cy="365125"/>
          </a:xfrm>
        </p:spPr>
        <p:txBody>
          <a:bodyPr/>
          <a:lstStyle/>
          <a:p>
            <a:r>
              <a:rPr lang="en-US" sz="800" dirty="0">
                <a:solidFill>
                  <a:schemeClr val="accent4"/>
                </a:solidFill>
                <a:latin typeface="Oriya Sangam MN" pitchFamily="2" charset="0"/>
                <a:cs typeface="Oriya Sangam MN" pitchFamily="2" charset="0"/>
              </a:rPr>
              <a:t>Canadian Association for Community Living |  Inclusive Housing Toolkit #2 |  </a:t>
            </a:r>
            <a:fld id="{0ECC8AB7-EC8A-0742-88D4-A0FD04CAACC7}" type="slidenum">
              <a:rPr lang="en-US" sz="800" smtClean="0">
                <a:solidFill>
                  <a:schemeClr val="accent4"/>
                </a:solidFill>
                <a:latin typeface="Oriya Sangam MN" pitchFamily="2" charset="0"/>
                <a:cs typeface="Oriya Sangam MN" pitchFamily="2" charset="0"/>
              </a:rPr>
              <a:t>2</a:t>
            </a:fld>
            <a:endParaRPr lang="en-US" sz="800" dirty="0">
              <a:solidFill>
                <a:schemeClr val="accent4"/>
              </a:solidFill>
              <a:latin typeface="Oriya Sangam MN" pitchFamily="2" charset="0"/>
              <a:cs typeface="Oriya Sangam MN" pitchFamily="2" charset="0"/>
            </a:endParaRPr>
          </a:p>
        </p:txBody>
      </p:sp>
      <p:pic>
        <p:nvPicPr>
          <p:cNvPr id="11" name="Picture 10" descr="https://cacl.ca/wp-content/uploads/2017/12/1-CACL-Logo-2016-Bilingual.jpg"/>
          <p:cNvPicPr/>
          <p:nvPr/>
        </p:nvPicPr>
        <p:blipFill>
          <a:blip r:embed="rId2">
            <a:extLst>
              <a:ext uri="{28A0092B-C50C-407E-A947-70E740481C1C}">
                <a14:useLocalDpi xmlns:a14="http://schemas.microsoft.com/office/drawing/2010/main" val="0"/>
              </a:ext>
            </a:extLst>
          </a:blip>
          <a:srcRect/>
          <a:stretch>
            <a:fillRect/>
          </a:stretch>
        </p:blipFill>
        <p:spPr bwMode="auto">
          <a:xfrm>
            <a:off x="4917758" y="4172725"/>
            <a:ext cx="2177988" cy="879474"/>
          </a:xfrm>
          <a:prstGeom prst="rect">
            <a:avLst/>
          </a:prstGeom>
          <a:noFill/>
          <a:extLst>
            <a:ext uri="{909E8E84-426E-40dd-AFC4-6F175D3DCCD1}">
              <a14:hiddenFill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rto="http://schemas.microsoft.com/office/word/2006/arto"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993" y="4292794"/>
            <a:ext cx="2154794" cy="645489"/>
          </a:xfrm>
          <a:prstGeom prst="rect">
            <a:avLst/>
          </a:prstGeom>
        </p:spPr>
      </p:pic>
      <p:sp>
        <p:nvSpPr>
          <p:cNvPr id="3" name="TextBox 2">
            <a:extLst>
              <a:ext uri="{FF2B5EF4-FFF2-40B4-BE49-F238E27FC236}">
                <a16:creationId xmlns:a16="http://schemas.microsoft.com/office/drawing/2014/main" id="{7CB7F7BE-5172-3343-A45C-BE6289CF6698}"/>
              </a:ext>
            </a:extLst>
          </p:cNvPr>
          <p:cNvSpPr txBox="1"/>
          <p:nvPr/>
        </p:nvSpPr>
        <p:spPr>
          <a:xfrm>
            <a:off x="1352550" y="1244906"/>
            <a:ext cx="9032794" cy="2585323"/>
          </a:xfrm>
          <a:prstGeom prst="rect">
            <a:avLst/>
          </a:prstGeom>
          <a:noFill/>
        </p:spPr>
        <p:txBody>
          <a:bodyPr wrap="none" rtlCol="0">
            <a:spAutoFit/>
          </a:bodyPr>
          <a:lstStyle/>
          <a:p>
            <a:r>
              <a:rPr lang="en-CA" sz="1600" dirty="0">
                <a:latin typeface="Oriya Sangam MN" pitchFamily="2" charset="0"/>
                <a:cs typeface="Oriya Sangam MN" pitchFamily="2" charset="0"/>
              </a:rPr>
              <a:t>This report was produced as part of </a:t>
            </a:r>
            <a:r>
              <a:rPr lang="en-CA" sz="1600" i="1" dirty="0">
                <a:latin typeface="Oriya Sangam MN" pitchFamily="2" charset="0"/>
                <a:cs typeface="Oriya Sangam MN" pitchFamily="2" charset="0"/>
              </a:rPr>
              <a:t>My Home My Community</a:t>
            </a:r>
            <a:r>
              <a:rPr lang="en-CA" sz="1600" dirty="0">
                <a:latin typeface="Oriya Sangam MN" pitchFamily="2" charset="0"/>
                <a:cs typeface="Oriya Sangam MN" pitchFamily="2" charset="0"/>
              </a:rPr>
              <a:t>, a national initiative of the </a:t>
            </a:r>
          </a:p>
          <a:p>
            <a:r>
              <a:rPr lang="en-CA" sz="1600" dirty="0">
                <a:latin typeface="Oriya Sangam MN" pitchFamily="2" charset="0"/>
                <a:cs typeface="Oriya Sangam MN" pitchFamily="2" charset="0"/>
              </a:rPr>
              <a:t>Canadian Association of Community Living and People First of Canada. </a:t>
            </a:r>
          </a:p>
          <a:p>
            <a:endParaRPr lang="en-CA" sz="1600" dirty="0">
              <a:latin typeface="Oriya Sangam MN" pitchFamily="2" charset="0"/>
              <a:cs typeface="Oriya Sangam MN" pitchFamily="2" charset="0"/>
            </a:endParaRPr>
          </a:p>
          <a:p>
            <a:endParaRPr lang="en-CA" sz="1400" dirty="0">
              <a:latin typeface="Oriya Sangam MN" pitchFamily="2" charset="0"/>
              <a:cs typeface="Oriya Sangam MN" pitchFamily="2" charset="0"/>
            </a:endParaRPr>
          </a:p>
          <a:p>
            <a:endParaRPr lang="en-CA" sz="1400" dirty="0">
              <a:latin typeface="Oriya Sangam MN" pitchFamily="2" charset="0"/>
              <a:cs typeface="Oriya Sangam MN" pitchFamily="2" charset="0"/>
            </a:endParaRPr>
          </a:p>
          <a:p>
            <a:r>
              <a:rPr lang="en-CA" sz="1400" i="1" dirty="0">
                <a:latin typeface="Oriya Sangam MN" pitchFamily="2" charset="0"/>
                <a:cs typeface="Oriya Sangam MN" pitchFamily="2" charset="0"/>
              </a:rPr>
              <a:t>Inclusive Housing Options for People with Developmental Disabilities </a:t>
            </a:r>
            <a:r>
              <a:rPr lang="en-CA" sz="1400" dirty="0">
                <a:latin typeface="Oriya Sangam MN" pitchFamily="2" charset="0"/>
                <a:cs typeface="Oriya Sangam MN" pitchFamily="2" charset="0"/>
              </a:rPr>
              <a:t>received funding from </a:t>
            </a:r>
          </a:p>
          <a:p>
            <a:r>
              <a:rPr lang="en-CA" sz="1400" dirty="0">
                <a:latin typeface="Oriya Sangam MN" pitchFamily="2" charset="0"/>
                <a:cs typeface="Oriya Sangam MN" pitchFamily="2" charset="0"/>
              </a:rPr>
              <a:t>the National Housing Strategy under the NHS Demonstrations Initiative to produce this work. </a:t>
            </a:r>
          </a:p>
          <a:p>
            <a:r>
              <a:rPr lang="en-CA" sz="1400" dirty="0">
                <a:latin typeface="Oriya Sangam MN" pitchFamily="2" charset="0"/>
                <a:cs typeface="Oriya Sangam MN" pitchFamily="2" charset="0"/>
              </a:rPr>
              <a:t>The views expressed within are solely of the Canadian Association for Community Living, together </a:t>
            </a:r>
          </a:p>
          <a:p>
            <a:r>
              <a:rPr lang="en-CA" sz="1400" dirty="0">
                <a:latin typeface="Oriya Sangam MN" pitchFamily="2" charset="0"/>
                <a:cs typeface="Oriya Sangam MN" pitchFamily="2" charset="0"/>
              </a:rPr>
              <a:t>with project partners where expressly stated. Canada Mortgage and Housing Corporation (CMHC) </a:t>
            </a:r>
          </a:p>
          <a:p>
            <a:r>
              <a:rPr lang="en-CA" sz="1400" dirty="0">
                <a:latin typeface="Oriya Sangam MN" pitchFamily="2" charset="0"/>
                <a:cs typeface="Oriya Sangam MN" pitchFamily="2" charset="0"/>
              </a:rPr>
              <a:t>accepts no responsibility for the views expressed within. </a:t>
            </a:r>
          </a:p>
          <a:p>
            <a:endParaRPr lang="en-CA" sz="1600" dirty="0">
              <a:latin typeface="Oriya Sangam MN" pitchFamily="2" charset="0"/>
              <a:cs typeface="Oriya Sangam MN" pitchFamily="2" charset="0"/>
            </a:endParaRPr>
          </a:p>
        </p:txBody>
      </p:sp>
      <p:pic>
        <p:nvPicPr>
          <p:cNvPr id="4" name="Picture 3">
            <a:extLst>
              <a:ext uri="{FF2B5EF4-FFF2-40B4-BE49-F238E27FC236}">
                <a16:creationId xmlns:a16="http://schemas.microsoft.com/office/drawing/2014/main" id="{40F8A3CC-CAA0-4A4A-82A4-25D7E187031F}"/>
              </a:ext>
            </a:extLst>
          </p:cNvPr>
          <p:cNvPicPr>
            <a:picLocks noChangeAspect="1"/>
          </p:cNvPicPr>
          <p:nvPr/>
        </p:nvPicPr>
        <p:blipFill>
          <a:blip r:embed="rId4"/>
          <a:srcRect/>
          <a:stretch/>
        </p:blipFill>
        <p:spPr>
          <a:xfrm>
            <a:off x="1352550" y="4131635"/>
            <a:ext cx="2884962" cy="961654"/>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557ECD9-2E3D-BB42-96F1-836B290DCB7B}"/>
              </a:ext>
            </a:extLst>
          </p:cNvPr>
          <p:cNvPicPr>
            <a:picLocks noChangeAspect="1"/>
          </p:cNvPicPr>
          <p:nvPr/>
        </p:nvPicPr>
        <p:blipFill>
          <a:blip r:embed="rId5"/>
          <a:stretch>
            <a:fillRect/>
          </a:stretch>
        </p:blipFill>
        <p:spPr>
          <a:xfrm>
            <a:off x="11353799" y="6272844"/>
            <a:ext cx="661229" cy="448631"/>
          </a:xfrm>
          <a:prstGeom prst="rect">
            <a:avLst/>
          </a:prstGeom>
        </p:spPr>
      </p:pic>
      <p:sp>
        <p:nvSpPr>
          <p:cNvPr id="10" name="Rectangle 9">
            <a:extLst>
              <a:ext uri="{FF2B5EF4-FFF2-40B4-BE49-F238E27FC236}">
                <a16:creationId xmlns:a16="http://schemas.microsoft.com/office/drawing/2014/main" id="{95159279-67D0-3D45-B9B7-F714B32F9CC6}"/>
              </a:ext>
            </a:extLst>
          </p:cNvPr>
          <p:cNvSpPr/>
          <p:nvPr/>
        </p:nvSpPr>
        <p:spPr>
          <a:xfrm>
            <a:off x="0"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24410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117600"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1501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09845"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518501"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37385" y="2817531"/>
            <a:ext cx="1721853"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Acquire Home</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27" name="TextBox 26"/>
          <p:cNvSpPr txBox="1"/>
          <p:nvPr/>
        </p:nvSpPr>
        <p:spPr>
          <a:xfrm>
            <a:off x="3133725" y="2817531"/>
            <a:ext cx="1721853" cy="738664"/>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Sign Agreement</a:t>
            </a:r>
          </a:p>
          <a:p>
            <a:endParaRPr lang="en-US" sz="1400" b="1" dirty="0">
              <a:latin typeface="Oriya Sangam MN" charset="0"/>
              <a:ea typeface="Oriya Sangam MN" charset="0"/>
              <a:cs typeface="Oriya Sangam MN" charset="0"/>
            </a:endParaRPr>
          </a:p>
        </p:txBody>
      </p:sp>
      <p:sp>
        <p:nvSpPr>
          <p:cNvPr id="29" name="TextBox 28"/>
          <p:cNvSpPr txBox="1"/>
          <p:nvPr/>
        </p:nvSpPr>
        <p:spPr>
          <a:xfrm>
            <a:off x="5232217" y="2848923"/>
            <a:ext cx="1721853" cy="73866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Preparation for Move-in</a:t>
            </a:r>
          </a:p>
          <a:p>
            <a:endParaRPr lang="en-US" sz="1400" b="1" dirty="0">
              <a:latin typeface="Oriya Sangam MN" charset="0"/>
              <a:ea typeface="Oriya Sangam MN" charset="0"/>
              <a:cs typeface="Oriya Sangam MN" charset="0"/>
            </a:endParaRPr>
          </a:p>
        </p:txBody>
      </p:sp>
      <p:sp>
        <p:nvSpPr>
          <p:cNvPr id="30" name="TextBox 29"/>
          <p:cNvSpPr txBox="1"/>
          <p:nvPr/>
        </p:nvSpPr>
        <p:spPr>
          <a:xfrm>
            <a:off x="7340873" y="2816735"/>
            <a:ext cx="1721853" cy="523220"/>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Move-in</a:t>
            </a:r>
          </a:p>
        </p:txBody>
      </p:sp>
      <p:sp>
        <p:nvSpPr>
          <p:cNvPr id="31" name="TextBox 30"/>
          <p:cNvSpPr txBox="1"/>
          <p:nvPr/>
        </p:nvSpPr>
        <p:spPr>
          <a:xfrm>
            <a:off x="9438287" y="2594300"/>
            <a:ext cx="1721853" cy="738664"/>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Foster</a:t>
            </a:r>
          </a:p>
          <a:p>
            <a:r>
              <a:rPr lang="en-US" sz="1400" b="1" dirty="0">
                <a:latin typeface="Oriya Sangam MN" charset="0"/>
                <a:ea typeface="Oriya Sangam MN" charset="0"/>
                <a:cs typeface="Oriya Sangam MN" charset="0"/>
              </a:rPr>
              <a:t>Inclusivity</a:t>
            </a:r>
          </a:p>
        </p:txBody>
      </p:sp>
      <p:sp>
        <p:nvSpPr>
          <p:cNvPr id="33" name="Rectangle 32"/>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06491"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53645"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200323"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033541" y="462346"/>
            <a:ext cx="5050267" cy="744790"/>
            <a:chOff x="1033541" y="462346"/>
            <a:chExt cx="5050267" cy="744790"/>
          </a:xfrm>
        </p:grpSpPr>
        <p:sp>
          <p:nvSpPr>
            <p:cNvPr id="52" name="Rectangle 51"/>
            <p:cNvSpPr/>
            <p:nvPr/>
          </p:nvSpPr>
          <p:spPr>
            <a:xfrm>
              <a:off x="1033541" y="636270"/>
              <a:ext cx="4952731" cy="558800"/>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4 : Deliver</a:t>
              </a:r>
            </a:p>
          </p:txBody>
        </p:sp>
        <p:sp>
          <p:nvSpPr>
            <p:cNvPr id="54" name="Rectangle 53"/>
            <p:cNvSpPr/>
            <p:nvPr/>
          </p:nvSpPr>
          <p:spPr>
            <a:xfrm>
              <a:off x="1035442" y="648336"/>
              <a:ext cx="2247813"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grpSp>
      <p:pic>
        <p:nvPicPr>
          <p:cNvPr id="7170" name="Picture 2" descr="mage result for apartment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051" y="1958858"/>
            <a:ext cx="843089" cy="8430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ge result for signa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100" y="1998425"/>
            <a:ext cx="728129" cy="7281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ge result for moving boxe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689" y="1844945"/>
            <a:ext cx="1016237" cy="10162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035" y="1946666"/>
            <a:ext cx="1037010" cy="103701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mage result for high fiv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2518" y="1848730"/>
            <a:ext cx="877824" cy="87782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123261" y="3498798"/>
            <a:ext cx="1780735" cy="1354217"/>
          </a:xfrm>
          <a:prstGeom prst="rect">
            <a:avLst/>
          </a:prstGeom>
          <a:noFill/>
        </p:spPr>
        <p:txBody>
          <a:bodyPr wrap="square" rtlCol="0">
            <a:spAutoFit/>
          </a:bodyPr>
          <a:lstStyle/>
          <a:p>
            <a:r>
              <a:rPr lang="en-US" sz="1000" dirty="0">
                <a:latin typeface="Oriya Sangam MN" charset="0"/>
                <a:ea typeface="Oriya Sangam MN" charset="0"/>
                <a:cs typeface="Oriya Sangam MN" charset="0"/>
              </a:rPr>
              <a:t>After an appropriate home is identified, approved, and inspected, the organization makes the down payment using collected funds and secures a mortgage.</a:t>
            </a:r>
          </a:p>
          <a:p>
            <a:endParaRPr lang="en-US" sz="1200" dirty="0"/>
          </a:p>
        </p:txBody>
      </p:sp>
      <p:sp>
        <p:nvSpPr>
          <p:cNvPr id="48" name="TextBox 47"/>
          <p:cNvSpPr txBox="1"/>
          <p:nvPr/>
        </p:nvSpPr>
        <p:spPr>
          <a:xfrm>
            <a:off x="3127975" y="3469672"/>
            <a:ext cx="1938411" cy="1785104"/>
          </a:xfrm>
          <a:prstGeom prst="rect">
            <a:avLst/>
          </a:prstGeom>
          <a:noFill/>
        </p:spPr>
        <p:txBody>
          <a:bodyPr wrap="square" rtlCol="0">
            <a:spAutoFit/>
          </a:bodyPr>
          <a:lstStyle/>
          <a:p>
            <a:r>
              <a:rPr lang="en-US" sz="1000" dirty="0">
                <a:latin typeface="Oriya Sangam MN" charset="0"/>
                <a:ea typeface="Oriya Sangam MN" charset="0"/>
                <a:cs typeface="Oriya Sangam MN" charset="0"/>
              </a:rPr>
              <a:t>A lifelong lease with an affordable monthly rent can guarantee stability of tenure for the individual, while replicating a form of home ownership. Other forms of agreements may also be arranged. Agreements could also be developed and customized to the individual. </a:t>
            </a:r>
          </a:p>
        </p:txBody>
      </p:sp>
      <p:sp>
        <p:nvSpPr>
          <p:cNvPr id="49" name="TextBox 48"/>
          <p:cNvSpPr txBox="1"/>
          <p:nvPr/>
        </p:nvSpPr>
        <p:spPr>
          <a:xfrm>
            <a:off x="5248376" y="3498798"/>
            <a:ext cx="1832648" cy="1631216"/>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preparation for move-in may be largely organized by the individual and their circle. Depending on the individual, preparation could involve practicing life skills and having discussions about independent living.</a:t>
            </a:r>
          </a:p>
        </p:txBody>
      </p:sp>
      <p:sp>
        <p:nvSpPr>
          <p:cNvPr id="50" name="TextBox 49"/>
          <p:cNvSpPr txBox="1"/>
          <p:nvPr/>
        </p:nvSpPr>
        <p:spPr>
          <a:xfrm>
            <a:off x="7340873" y="3485599"/>
            <a:ext cx="1641638" cy="2400657"/>
          </a:xfrm>
          <a:prstGeom prst="rect">
            <a:avLst/>
          </a:prstGeom>
          <a:noFill/>
        </p:spPr>
        <p:txBody>
          <a:bodyPr wrap="square" rtlCol="0">
            <a:spAutoFit/>
          </a:bodyPr>
          <a:lstStyle/>
          <a:p>
            <a:r>
              <a:rPr lang="en-US" sz="1000" dirty="0">
                <a:latin typeface="Oriya Sangam MN" charset="0"/>
                <a:ea typeface="Oriya Sangam MN" charset="0"/>
                <a:cs typeface="Oriya Sangam MN" charset="0"/>
              </a:rPr>
              <a:t>Once the home is ready, the individual may move in at once or choose a more gradual approach, beginning with visits and some overnight stays. In the beginning, members of the circle may need to be highly involved to </a:t>
            </a:r>
            <a:r>
              <a:rPr lang="en-US" sz="1000" dirty="0">
                <a:solidFill>
                  <a:schemeClr val="tx1">
                    <a:lumMod val="75000"/>
                    <a:lumOff val="25000"/>
                  </a:schemeClr>
                </a:solidFill>
                <a:latin typeface="Oriya Sangam MN" charset="0"/>
                <a:ea typeface="Oriya Sangam MN" charset="0"/>
                <a:cs typeface="Oriya Sangam MN" charset="0"/>
              </a:rPr>
              <a:t>support </a:t>
            </a:r>
            <a:r>
              <a:rPr lang="en-US" sz="1000" dirty="0">
                <a:latin typeface="Oriya Sangam MN" charset="0"/>
                <a:ea typeface="Oriya Sangam MN" charset="0"/>
                <a:cs typeface="Oriya Sangam MN" charset="0"/>
              </a:rPr>
              <a:t>the transition.</a:t>
            </a:r>
          </a:p>
          <a:p>
            <a:r>
              <a:rPr lang="en-US" sz="1000" dirty="0">
                <a:latin typeface="Oriya Sangam MN" charset="0"/>
                <a:ea typeface="Oriya Sangam MN" charset="0"/>
                <a:cs typeface="Oriya Sangam MN" charset="0"/>
              </a:rPr>
              <a:t>It is essential that the necessary supports are in place before the person moves in. </a:t>
            </a:r>
          </a:p>
        </p:txBody>
      </p:sp>
      <p:sp>
        <p:nvSpPr>
          <p:cNvPr id="56" name="TextBox 55"/>
          <p:cNvSpPr txBox="1"/>
          <p:nvPr/>
        </p:nvSpPr>
        <p:spPr>
          <a:xfrm>
            <a:off x="9332110" y="3485599"/>
            <a:ext cx="1828030" cy="2400657"/>
          </a:xfrm>
          <a:prstGeom prst="rect">
            <a:avLst/>
          </a:prstGeom>
          <a:noFill/>
        </p:spPr>
        <p:txBody>
          <a:bodyPr wrap="square" rtlCol="0">
            <a:spAutoFit/>
          </a:bodyPr>
          <a:lstStyle/>
          <a:p>
            <a:r>
              <a:rPr lang="en-US" sz="1000" dirty="0">
                <a:latin typeface="Oriya Sangam MN" charset="0"/>
                <a:ea typeface="Oriya Sangam MN" charset="0"/>
                <a:cs typeface="Oriya Sangam MN" charset="0"/>
              </a:rPr>
              <a:t>Around the move-in period, individuals and circles may choose to engage the surrounding </a:t>
            </a:r>
            <a:r>
              <a:rPr lang="en-US" sz="1000" dirty="0" err="1">
                <a:latin typeface="Oriya Sangam MN" charset="0"/>
                <a:ea typeface="Oriya Sangam MN" charset="0"/>
                <a:cs typeface="Oriya Sangam MN" charset="0"/>
              </a:rPr>
              <a:t>neighbourhood</a:t>
            </a:r>
            <a:r>
              <a:rPr lang="en-US" sz="1000" dirty="0">
                <a:latin typeface="Oriya Sangam MN" charset="0"/>
                <a:ea typeface="Oriya Sangam MN" charset="0"/>
                <a:cs typeface="Oriya Sangam MN" charset="0"/>
              </a:rPr>
              <a:t> to foster inclusion and build relationships. This could be in the form of a housewarming party, as initiated by members of the circle. If the individual is moving to a familiar neighbourhood, existing community relationships should be continued.</a:t>
            </a:r>
          </a:p>
        </p:txBody>
      </p:sp>
      <p:sp>
        <p:nvSpPr>
          <p:cNvPr id="42" name="Rectangle 41">
            <a:hlinkClick r:id="rId7" action="ppaction://hlinksldjump"/>
          </p:cNvPr>
          <p:cNvSpPr/>
          <p:nvPr/>
        </p:nvSpPr>
        <p:spPr>
          <a:xfrm>
            <a:off x="4655364" y="5742714"/>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8"/>
          <a:stretch>
            <a:fillRect/>
          </a:stretch>
        </p:blipFill>
        <p:spPr>
          <a:xfrm>
            <a:off x="4738171" y="5833177"/>
            <a:ext cx="273059" cy="273059"/>
          </a:xfrm>
          <a:prstGeom prst="rect">
            <a:avLst/>
          </a:prstGeom>
        </p:spPr>
      </p:pic>
      <p:sp>
        <p:nvSpPr>
          <p:cNvPr id="58" name="Rectangle 57">
            <a:hlinkClick r:id="rId7" action="ppaction://hlinksldjump"/>
          </p:cNvPr>
          <p:cNvSpPr/>
          <p:nvPr/>
        </p:nvSpPr>
        <p:spPr>
          <a:xfrm>
            <a:off x="6708707" y="5743347"/>
            <a:ext cx="438674" cy="418488"/>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9"/>
          <a:stretch>
            <a:fillRect/>
          </a:stretch>
        </p:blipFill>
        <p:spPr>
          <a:xfrm>
            <a:off x="6801465" y="5855164"/>
            <a:ext cx="263278" cy="211792"/>
          </a:xfrm>
          <a:prstGeom prst="rect">
            <a:avLst/>
          </a:prstGeom>
        </p:spPr>
      </p:pic>
      <p:sp>
        <p:nvSpPr>
          <p:cNvPr id="44"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20</a:t>
            </a:r>
          </a:p>
        </p:txBody>
      </p:sp>
    </p:spTree>
    <p:extLst>
      <p:ext uri="{BB962C8B-B14F-4D97-AF65-F5344CB8AC3E}">
        <p14:creationId xmlns:p14="http://schemas.microsoft.com/office/powerpoint/2010/main" val="78007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21</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Agreement</a:t>
            </a:r>
          </a:p>
        </p:txBody>
      </p:sp>
      <p:sp>
        <p:nvSpPr>
          <p:cNvPr id="10" name="TextBox 9"/>
          <p:cNvSpPr txBox="1"/>
          <p:nvPr/>
        </p:nvSpPr>
        <p:spPr>
          <a:xfrm>
            <a:off x="892829" y="3955693"/>
            <a:ext cx="4609613"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Signing the lease between the individual and the housing corporation formalizes the relationship between the tenant and the organization. It is important that this agreement meets the need of the organization and the tenant and provides security of tenure. This can be achieved by not adding an end date and making it a life-lease type of structure or a long-term lease (e.g. 60 years). Using a supportive decision-making model could be considered in the scenario that a tenant needs support to sign the lease. However, this should be discussed with a legal professional. </a:t>
            </a:r>
          </a:p>
        </p:txBody>
      </p:sp>
      <p:sp>
        <p:nvSpPr>
          <p:cNvPr id="12" name="TextBox 11"/>
          <p:cNvSpPr txBox="1"/>
          <p:nvPr/>
        </p:nvSpPr>
        <p:spPr>
          <a:xfrm>
            <a:off x="6969142" y="1240353"/>
            <a:ext cx="4773679" cy="2739211"/>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171450" indent="-171450">
              <a:buFont typeface="Arial" panose="020B0604020202020204" pitchFamily="34"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lease, drafted by a legal professional</a:t>
            </a:r>
            <a:endParaRPr lang="en-US" sz="1200" b="1" dirty="0">
              <a:latin typeface="Oriya Sangam MN" charset="0"/>
              <a:ea typeface="Oriya Sangam MN" charset="0"/>
              <a:cs typeface="Oriya Sangam MN" charset="0"/>
            </a:endParaRPr>
          </a:p>
          <a:p>
            <a:pPr marL="171450" indent="-171450">
              <a:buFont typeface="Arial" panose="020B0604020202020204" pitchFamily="34" charset="0"/>
              <a:buChar char="•"/>
            </a:pPr>
            <a:r>
              <a:rPr lang="en-US" sz="1200" b="1" dirty="0">
                <a:latin typeface="Oriya Sangam MN" charset="0"/>
                <a:ea typeface="Oriya Sangam MN" charset="0"/>
                <a:cs typeface="Oriya Sangam MN" charset="0"/>
              </a:rPr>
              <a:t>Method: </a:t>
            </a:r>
            <a:endParaRPr lang="en-US" sz="1200" dirty="0">
              <a:latin typeface="Oriya Sangam MN" charset="0"/>
              <a:ea typeface="Oriya Sangam MN" charset="0"/>
              <a:cs typeface="Oriya Sangam MN" charset="0"/>
            </a:endParaRPr>
          </a:p>
          <a:p>
            <a:pPr marL="628650" lvl="1" indent="-171450">
              <a:buFont typeface="Courier New" charset="0"/>
              <a:buChar char="o"/>
            </a:pPr>
            <a:r>
              <a:rPr lang="en-US" sz="1200" dirty="0">
                <a:latin typeface="Oriya Sangam MN" charset="0"/>
                <a:ea typeface="Oriya Sangam MN" charset="0"/>
                <a:cs typeface="Oriya Sangam MN" charset="0"/>
              </a:rPr>
              <a:t>Work with a legal professional to draft a lease agreement that works for your organization; consider involving families and </a:t>
            </a:r>
            <a:r>
              <a:rPr lang="en-US" sz="1200" dirty="0">
                <a:solidFill>
                  <a:schemeClr val="tx1">
                    <a:lumMod val="75000"/>
                    <a:lumOff val="25000"/>
                  </a:schemeClr>
                </a:solidFill>
                <a:latin typeface="Oriya Sangam MN" charset="0"/>
                <a:ea typeface="Oriya Sangam MN" charset="0"/>
                <a:cs typeface="Oriya Sangam MN" charset="0"/>
              </a:rPr>
              <a:t>individuals to </a:t>
            </a:r>
            <a:r>
              <a:rPr lang="en-US" sz="1200" dirty="0">
                <a:latin typeface="Oriya Sangam MN" charset="0"/>
                <a:ea typeface="Oriya Sangam MN" charset="0"/>
                <a:cs typeface="Oriya Sangam MN" charset="0"/>
              </a:rPr>
              <a:t>ensure the lease meets their needs</a:t>
            </a:r>
          </a:p>
          <a:p>
            <a:pPr marL="628650" lvl="1" indent="-171450">
              <a:buFont typeface="Courier New" charset="0"/>
              <a:buChar char="o"/>
            </a:pPr>
            <a:r>
              <a:rPr lang="en-US" sz="1200" dirty="0">
                <a:latin typeface="Oriya Sangam MN" charset="0"/>
                <a:ea typeface="Oriya Sangam MN" charset="0"/>
                <a:cs typeface="Oriya Sangam MN" charset="0"/>
              </a:rPr>
              <a:t>The individual signs the lease to formalize the relationship with the housing corporation (if using supported decision-making model, it would be important to investigate the legal framework for supportive decision-making in the province and consult a legal professional)</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6" descr="mage result for signa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554" y="1879801"/>
            <a:ext cx="1696011" cy="16960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0946"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Deliver</a:t>
            </a:r>
          </a:p>
        </p:txBody>
      </p:sp>
      <p:pic>
        <p:nvPicPr>
          <p:cNvPr id="17" name="Picture 16"/>
          <p:cNvPicPr>
            <a:picLocks noChangeAspect="1"/>
          </p:cNvPicPr>
          <p:nvPr/>
        </p:nvPicPr>
        <p:blipFill>
          <a:blip r:embed="rId4"/>
          <a:stretch>
            <a:fillRect/>
          </a:stretch>
        </p:blipFill>
        <p:spPr>
          <a:xfrm>
            <a:off x="1599841" y="1256031"/>
            <a:ext cx="194818" cy="194818"/>
          </a:xfrm>
          <a:prstGeom prst="rect">
            <a:avLst/>
          </a:prstGeom>
        </p:spPr>
      </p:pic>
      <p:sp>
        <p:nvSpPr>
          <p:cNvPr id="18" name="TextBox 17"/>
          <p:cNvSpPr txBox="1"/>
          <p:nvPr/>
        </p:nvSpPr>
        <p:spPr>
          <a:xfrm>
            <a:off x="6969142" y="4215447"/>
            <a:ext cx="5505307" cy="276999"/>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What to Consider for a Lease Agreement</a:t>
            </a:r>
            <a:endParaRPr lang="en-US" sz="1200" dirty="0">
              <a:solidFill>
                <a:schemeClr val="accent4"/>
              </a:solidFill>
              <a:latin typeface="Oriya Sangam MN" charset="0"/>
              <a:ea typeface="Oriya Sangam MN" charset="0"/>
              <a:cs typeface="Oriya Sangam MN" charset="0"/>
            </a:endParaRPr>
          </a:p>
        </p:txBody>
      </p:sp>
      <p:sp>
        <p:nvSpPr>
          <p:cNvPr id="19" name="Rectangle 18"/>
          <p:cNvSpPr/>
          <p:nvPr/>
        </p:nvSpPr>
        <p:spPr>
          <a:xfrm>
            <a:off x="7066679" y="4476968"/>
            <a:ext cx="4482869" cy="174472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69876" y="4550807"/>
            <a:ext cx="4183923" cy="1569660"/>
          </a:xfrm>
          <a:prstGeom prst="rect">
            <a:avLst/>
          </a:prstGeom>
        </p:spPr>
        <p:txBody>
          <a:bodyPr wrap="square">
            <a:spAutoFit/>
          </a:bodyPr>
          <a:lstStyle/>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duration of tenancy?</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cost of rent?</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are the rights and responsibilities of the organization and individual/circle?</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are the risks?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policy regarding other occupants?</a:t>
            </a:r>
          </a:p>
          <a:p>
            <a:pPr marL="171450" indent="-171450">
              <a:buFont typeface="Arial" charset="0"/>
              <a:buChar char="•"/>
            </a:pPr>
            <a:r>
              <a:rPr lang="en-CA" sz="1200" dirty="0">
                <a:solidFill>
                  <a:schemeClr val="tx1">
                    <a:lumMod val="75000"/>
                    <a:lumOff val="25000"/>
                  </a:schemeClr>
                </a:solidFill>
                <a:latin typeface="Oriya Sangam MN" charset="0"/>
                <a:ea typeface="Oriya Sangam MN" charset="0"/>
                <a:cs typeface="Oriya Sangam MN" charset="0"/>
              </a:rPr>
              <a:t>What is the policy regarding transfer or end of occupancy?</a:t>
            </a:r>
          </a:p>
        </p:txBody>
      </p:sp>
    </p:spTree>
    <p:extLst>
      <p:ext uri="{BB962C8B-B14F-4D97-AF65-F5344CB8AC3E}">
        <p14:creationId xmlns:p14="http://schemas.microsoft.com/office/powerpoint/2010/main" val="146589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22</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3" y="682752"/>
            <a:ext cx="3041625"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948236"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Preparation for Move-in</a:t>
            </a:r>
          </a:p>
        </p:txBody>
      </p:sp>
      <p:sp>
        <p:nvSpPr>
          <p:cNvPr id="10" name="TextBox 9"/>
          <p:cNvSpPr txBox="1"/>
          <p:nvPr/>
        </p:nvSpPr>
        <p:spPr>
          <a:xfrm>
            <a:off x="892829" y="3955693"/>
            <a:ext cx="4609613" cy="1631216"/>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The last step before moving in is to prepare the individual for their move. Preparation for each individual may be different, and in the case that there is a roommate, could involve coordination with other people sharing the home. Proper planning, with attention to detail, can help to ensure that the individual is well-equipped for independent living. </a:t>
            </a:r>
          </a:p>
        </p:txBody>
      </p:sp>
      <p:sp>
        <p:nvSpPr>
          <p:cNvPr id="12" name="TextBox 11"/>
          <p:cNvSpPr txBox="1"/>
          <p:nvPr/>
        </p:nvSpPr>
        <p:spPr>
          <a:xfrm>
            <a:off x="6969142" y="1240353"/>
            <a:ext cx="4773679" cy="2677656"/>
          </a:xfrm>
          <a:prstGeom prst="rect">
            <a:avLst/>
          </a:prstGeom>
          <a:noFill/>
        </p:spPr>
        <p:txBody>
          <a:bodyPr wrap="square" rtlCol="0">
            <a:spAutoFit/>
          </a:bodyPr>
          <a:lstStyle/>
          <a:p>
            <a:r>
              <a:rPr lang="en-US" sz="1400" b="1" dirty="0">
                <a:latin typeface="Oriya Sangam MN" charset="0"/>
                <a:ea typeface="Oriya Sangam MN" charset="0"/>
                <a:cs typeface="Oriya Sangam MN" charset="0"/>
              </a:rPr>
              <a:t>Tips:</a:t>
            </a:r>
          </a:p>
          <a:p>
            <a:endParaRPr lang="en-US" sz="1400" b="1"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Moving furniture from the old home can be comforting; </a:t>
            </a:r>
            <a:r>
              <a:rPr lang="en-US" sz="1200" dirty="0">
                <a:solidFill>
                  <a:schemeClr val="tx1">
                    <a:lumMod val="75000"/>
                    <a:lumOff val="25000"/>
                  </a:schemeClr>
                </a:solidFill>
                <a:latin typeface="Oriya Sangam MN" charset="0"/>
                <a:ea typeface="Oriya Sangam MN" charset="0"/>
                <a:cs typeface="Oriya Sangam MN" charset="0"/>
              </a:rPr>
              <a:t>involve</a:t>
            </a:r>
            <a:r>
              <a:rPr lang="en-US" sz="1200" dirty="0">
                <a:latin typeface="Oriya Sangam MN" charset="0"/>
                <a:ea typeface="Oriya Sangam MN" charset="0"/>
                <a:cs typeface="Oriya Sangam MN" charset="0"/>
              </a:rPr>
              <a:t> the individual in personalizing their new space</a:t>
            </a:r>
          </a:p>
          <a:p>
            <a:pPr marL="171450" indent="-171450">
              <a:buFont typeface="Arial" charset="0"/>
              <a:buChar char="•"/>
            </a:pPr>
            <a:r>
              <a:rPr lang="en-US" sz="1200" dirty="0">
                <a:solidFill>
                  <a:schemeClr val="tx1">
                    <a:lumMod val="75000"/>
                    <a:lumOff val="25000"/>
                  </a:schemeClr>
                </a:solidFill>
                <a:latin typeface="Oriya Sangam MN" charset="0"/>
                <a:ea typeface="Oriya Sangam MN" charset="0"/>
                <a:cs typeface="Oriya Sangam MN" charset="0"/>
              </a:rPr>
              <a:t>It is beneficial for the individual to </a:t>
            </a:r>
            <a:r>
              <a:rPr lang="en-US" sz="1200" dirty="0">
                <a:latin typeface="Oriya Sangam MN" charset="0"/>
                <a:ea typeface="Oriya Sangam MN" charset="0"/>
                <a:cs typeface="Oriya Sangam MN" charset="0"/>
              </a:rPr>
              <a:t>become familiar with any new support staff prior to moving </a:t>
            </a:r>
          </a:p>
          <a:p>
            <a:pPr marL="171450" indent="-171450">
              <a:buFont typeface="Arial" charset="0"/>
              <a:buChar char="•"/>
            </a:pPr>
            <a:r>
              <a:rPr lang="en-US" sz="1200" dirty="0">
                <a:latin typeface="Oriya Sangam MN" charset="0"/>
                <a:ea typeface="Oriya Sangam MN" charset="0"/>
                <a:cs typeface="Oriya Sangam MN" charset="0"/>
              </a:rPr>
              <a:t>If moving into a shared home, ensure that parties are on the same page regarding the rules of the house, design of space, and supports</a:t>
            </a:r>
          </a:p>
          <a:p>
            <a:endParaRPr lang="en-US" sz="14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8" descr="mage result for moving boxe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398" y="1853582"/>
            <a:ext cx="1880321" cy="18803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0946" y="1201361"/>
            <a:ext cx="1709659" cy="318970"/>
          </a:xfrm>
          <a:prstGeom prst="rect">
            <a:avLst/>
          </a:prstGeom>
          <a:solidFill>
            <a:schemeClr val="accent4">
              <a:lumMod val="60000"/>
              <a:lumOff val="40000"/>
              <a:alpha val="57647"/>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Deliver</a:t>
            </a:r>
          </a:p>
        </p:txBody>
      </p:sp>
      <p:pic>
        <p:nvPicPr>
          <p:cNvPr id="16" name="Picture 15"/>
          <p:cNvPicPr>
            <a:picLocks noChangeAspect="1"/>
          </p:cNvPicPr>
          <p:nvPr/>
        </p:nvPicPr>
        <p:blipFill>
          <a:blip r:embed="rId4"/>
          <a:stretch>
            <a:fillRect/>
          </a:stretch>
        </p:blipFill>
        <p:spPr>
          <a:xfrm>
            <a:off x="1711827" y="1250052"/>
            <a:ext cx="263278" cy="211792"/>
          </a:xfrm>
          <a:prstGeom prst="rect">
            <a:avLst/>
          </a:prstGeom>
        </p:spPr>
      </p:pic>
      <p:sp>
        <p:nvSpPr>
          <p:cNvPr id="18" name="TextBox 17"/>
          <p:cNvSpPr txBox="1"/>
          <p:nvPr/>
        </p:nvSpPr>
        <p:spPr>
          <a:xfrm>
            <a:off x="6969142" y="3304135"/>
            <a:ext cx="5505307" cy="276999"/>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Checklist</a:t>
            </a:r>
            <a:endParaRPr lang="en-US" sz="1200" dirty="0">
              <a:solidFill>
                <a:schemeClr val="accent4"/>
              </a:solidFill>
              <a:latin typeface="Oriya Sangam MN" charset="0"/>
              <a:ea typeface="Oriya Sangam MN" charset="0"/>
              <a:cs typeface="Oriya Sangam MN" charset="0"/>
            </a:endParaRPr>
          </a:p>
        </p:txBody>
      </p:sp>
      <p:sp>
        <p:nvSpPr>
          <p:cNvPr id="19" name="Rectangle 18"/>
          <p:cNvSpPr/>
          <p:nvPr/>
        </p:nvSpPr>
        <p:spPr>
          <a:xfrm>
            <a:off x="7066679" y="3565656"/>
            <a:ext cx="4482869" cy="236058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66145" y="3733903"/>
            <a:ext cx="4379672" cy="2677656"/>
          </a:xfrm>
          <a:prstGeom prst="rect">
            <a:avLst/>
          </a:prstGeom>
        </p:spPr>
        <p:txBody>
          <a:bodyPr wrap="square">
            <a:spAutoFit/>
          </a:bodyPr>
          <a:lstStyle/>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Has the home been renovated?</a:t>
            </a:r>
          </a:p>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Is the rent affordable?</a:t>
            </a:r>
          </a:p>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Is there a support plan in place that covers all the required hours of support?</a:t>
            </a:r>
          </a:p>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Are all other plans and documents that support staff and circle members might need prepared?</a:t>
            </a:r>
          </a:p>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Are members of the circle prepared to assist with moving-in and do they have availability to oversee the transition?</a:t>
            </a:r>
          </a:p>
          <a:p>
            <a:pPr marL="171450" indent="-171450">
              <a:buFont typeface="Wingdings" charset="2"/>
              <a:buChar char="q"/>
            </a:pPr>
            <a:r>
              <a:rPr lang="en-CA" sz="1200" dirty="0">
                <a:solidFill>
                  <a:schemeClr val="tx1">
                    <a:lumMod val="75000"/>
                    <a:lumOff val="25000"/>
                  </a:schemeClr>
                </a:solidFill>
                <a:latin typeface="Oriya Sangam MN" charset="0"/>
                <a:ea typeface="Oriya Sangam MN" charset="0"/>
                <a:cs typeface="Oriya Sangam MN" charset="0"/>
              </a:rPr>
              <a:t>Are all the items to bring to the new home purchased/packed?</a:t>
            </a:r>
          </a:p>
          <a:p>
            <a:pPr marL="228600" indent="-228600">
              <a:buFont typeface="Wingdings" charset="2"/>
              <a:buChar char="q"/>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Wingdings" charset="2"/>
              <a:buChar char="q"/>
            </a:pPr>
            <a:endParaRPr lang="en-US" sz="1200" dirty="0">
              <a:solidFill>
                <a:schemeClr val="tx1">
                  <a:lumMod val="75000"/>
                  <a:lumOff val="25000"/>
                </a:schemeClr>
              </a:solidFill>
              <a:latin typeface="Oriya Sangam MN" charset="0"/>
              <a:ea typeface="Oriya Sangam MN" charset="0"/>
              <a:cs typeface="Oriya Sangam MN" charset="0"/>
            </a:endParaRPr>
          </a:p>
          <a:p>
            <a:pPr marL="228600" indent="-228600">
              <a:buFont typeface="Wingdings" charset="2"/>
              <a:buChar char="q"/>
            </a:pPr>
            <a:endParaRPr lang="en-US" sz="1200" dirty="0">
              <a:solidFill>
                <a:schemeClr val="tx1">
                  <a:lumMod val="75000"/>
                  <a:lumOff val="25000"/>
                </a:schemeClr>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2031931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190752"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1501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96419" y="2817531"/>
            <a:ext cx="1721853" cy="707886"/>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Ongoing Work</a:t>
            </a:r>
          </a:p>
          <a:p>
            <a:endParaRPr lang="en-US" sz="1200" b="1" dirty="0">
              <a:latin typeface="Oriya Sangam MN" charset="0"/>
              <a:ea typeface="Oriya Sangam MN" charset="0"/>
              <a:cs typeface="Oriya Sangam MN" charset="0"/>
            </a:endParaRPr>
          </a:p>
        </p:txBody>
      </p:sp>
      <p:sp>
        <p:nvSpPr>
          <p:cNvPr id="27" name="TextBox 26"/>
          <p:cNvSpPr txBox="1"/>
          <p:nvPr/>
        </p:nvSpPr>
        <p:spPr>
          <a:xfrm>
            <a:off x="3133725" y="2817531"/>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Independent Living</a:t>
            </a:r>
          </a:p>
        </p:txBody>
      </p:sp>
      <p:sp>
        <p:nvSpPr>
          <p:cNvPr id="28" name="TextBox 27"/>
          <p:cNvSpPr txBox="1"/>
          <p:nvPr/>
        </p:nvSpPr>
        <p:spPr>
          <a:xfrm>
            <a:off x="5248377" y="2799946"/>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Reflection and Feedback</a:t>
            </a:r>
          </a:p>
        </p:txBody>
      </p:sp>
      <p:sp>
        <p:nvSpPr>
          <p:cNvPr id="24" name="Rectangle 23"/>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06491"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033541" y="462346"/>
            <a:ext cx="5050267" cy="744790"/>
            <a:chOff x="1033541" y="462346"/>
            <a:chExt cx="5050267" cy="744790"/>
          </a:xfrm>
        </p:grpSpPr>
        <p:sp>
          <p:nvSpPr>
            <p:cNvPr id="41" name="Rectangle 40"/>
            <p:cNvSpPr/>
            <p:nvPr/>
          </p:nvSpPr>
          <p:spPr>
            <a:xfrm>
              <a:off x="1033541" y="636270"/>
              <a:ext cx="4952731" cy="558800"/>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5 : Extend</a:t>
              </a:r>
            </a:p>
          </p:txBody>
        </p:sp>
        <p:sp>
          <p:nvSpPr>
            <p:cNvPr id="43" name="Rectangle 42"/>
            <p:cNvSpPr/>
            <p:nvPr/>
          </p:nvSpPr>
          <p:spPr>
            <a:xfrm>
              <a:off x="1035442" y="648336"/>
              <a:ext cx="2247813"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grpSp>
      <p:pic>
        <p:nvPicPr>
          <p:cNvPr id="9220" name="Picture 4"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986" y="1971962"/>
            <a:ext cx="921576" cy="9215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age result for feedbac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63" y="1746182"/>
            <a:ext cx="1060258" cy="10602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512951" y="1729542"/>
            <a:ext cx="1073100" cy="1014816"/>
          </a:xfrm>
          <a:prstGeom prst="rect">
            <a:avLst/>
          </a:prstGeom>
        </p:spPr>
      </p:pic>
      <p:sp>
        <p:nvSpPr>
          <p:cNvPr id="35" name="Rectangle 34"/>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17406" y="3468810"/>
            <a:ext cx="1881852" cy="2893100"/>
          </a:xfrm>
          <a:prstGeom prst="rect">
            <a:avLst/>
          </a:prstGeom>
          <a:noFill/>
        </p:spPr>
        <p:txBody>
          <a:bodyPr wrap="square" rtlCol="0">
            <a:spAutoFit/>
          </a:bodyPr>
          <a:lstStyle/>
          <a:p>
            <a:r>
              <a:rPr lang="en-US" sz="1000" dirty="0">
                <a:latin typeface="Oriya Sangam MN" charset="0"/>
                <a:ea typeface="Oriya Sangam MN" charset="0"/>
                <a:cs typeface="Oriya Sangam MN" charset="0"/>
              </a:rPr>
              <a:t>As ongoing work, the organization’s role involves ensuring that homes are well-maintained and replicating this process for other individuals in need, as well as repurposing </a:t>
            </a:r>
            <a:r>
              <a:rPr lang="en-US" sz="1000">
                <a:latin typeface="Oriya Sangam MN" charset="0"/>
                <a:ea typeface="Oriya Sangam MN" charset="0"/>
                <a:cs typeface="Oriya Sangam MN" charset="0"/>
              </a:rPr>
              <a:t>vacant homes. </a:t>
            </a:r>
            <a:r>
              <a:rPr lang="en-US" sz="1000" dirty="0">
                <a:latin typeface="Oriya Sangam MN" charset="0"/>
                <a:ea typeface="Oriya Sangam MN" charset="0"/>
                <a:cs typeface="Oriya Sangam MN" charset="0"/>
              </a:rPr>
              <a:t>In order to remain viable, there should be paid, dedicated staff and a fund to pay for maintenance and repairs. A reserve fund should be created and may include income from homes that are paid off. </a:t>
            </a:r>
          </a:p>
          <a:p>
            <a:endParaRPr lang="en-US" sz="1000" dirty="0">
              <a:latin typeface="Oriya Sangam MN" charset="0"/>
              <a:ea typeface="Oriya Sangam MN" charset="0"/>
              <a:cs typeface="Oriya Sangam MN" charset="0"/>
            </a:endParaRPr>
          </a:p>
          <a:p>
            <a:endParaRPr lang="en-US" sz="1200" dirty="0"/>
          </a:p>
        </p:txBody>
      </p:sp>
      <p:sp>
        <p:nvSpPr>
          <p:cNvPr id="38" name="TextBox 37"/>
          <p:cNvSpPr txBox="1"/>
          <p:nvPr/>
        </p:nvSpPr>
        <p:spPr>
          <a:xfrm>
            <a:off x="3173154" y="3451470"/>
            <a:ext cx="1929982" cy="3477875"/>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role of the circle is to to ensure that the individual’s housing and support needs are being met. Some roles they could be involved in include providing hours of care, helping with home maintenance, contributing to payment of bills, and simply providing company.  With support from the circle and one-on-one support,  individuals may be able to take more risks and try new things.</a:t>
            </a:r>
          </a:p>
          <a:p>
            <a:endParaRPr lang="en-CA" sz="1000" b="1"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r>
              <a:rPr lang="en-US" sz="1000" dirty="0">
                <a:latin typeface="Oriya Sangam MN" charset="0"/>
                <a:ea typeface="Oriya Sangam MN" charset="0"/>
                <a:cs typeface="Oriya Sangam MN" charset="0"/>
              </a:rPr>
              <a:t> </a:t>
            </a: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p:txBody>
      </p:sp>
      <p:sp>
        <p:nvSpPr>
          <p:cNvPr id="39" name="TextBox 38"/>
          <p:cNvSpPr txBox="1"/>
          <p:nvPr/>
        </p:nvSpPr>
        <p:spPr>
          <a:xfrm>
            <a:off x="5248377" y="3468810"/>
            <a:ext cx="1641638" cy="1323439"/>
          </a:xfrm>
          <a:prstGeom prst="rect">
            <a:avLst/>
          </a:prstGeom>
          <a:noFill/>
        </p:spPr>
        <p:txBody>
          <a:bodyPr wrap="square" rtlCol="0">
            <a:spAutoFit/>
          </a:bodyPr>
          <a:lstStyle/>
          <a:p>
            <a:r>
              <a:rPr lang="en-US" sz="1000" dirty="0">
                <a:latin typeface="Oriya Sangam MN" charset="0"/>
                <a:ea typeface="Oriya Sangam MN" charset="0"/>
                <a:cs typeface="Oriya Sangam MN" charset="0"/>
              </a:rPr>
              <a:t>It’s important to create opportunities to reflect on learnings and collect feedback from the various stakeholders involved in the process. </a:t>
            </a:r>
          </a:p>
          <a:p>
            <a:endParaRPr lang="en-US" sz="1000" dirty="0">
              <a:latin typeface="Oriya Sangam MN" charset="0"/>
              <a:ea typeface="Oriya Sangam MN" charset="0"/>
              <a:cs typeface="Oriya Sangam MN" charset="0"/>
            </a:endParaRPr>
          </a:p>
        </p:txBody>
      </p:sp>
      <p:sp>
        <p:nvSpPr>
          <p:cNvPr id="32" name="Rectangle 31">
            <a:hlinkClick r:id="rId5" action="ppaction://hlinksldjump"/>
          </p:cNvPr>
          <p:cNvSpPr/>
          <p:nvPr/>
        </p:nvSpPr>
        <p:spPr>
          <a:xfrm>
            <a:off x="4661073" y="5744093"/>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6"/>
          <a:stretch>
            <a:fillRect/>
          </a:stretch>
        </p:blipFill>
        <p:spPr>
          <a:xfrm>
            <a:off x="4743880" y="5834556"/>
            <a:ext cx="273059" cy="273059"/>
          </a:xfrm>
          <a:prstGeom prst="rect">
            <a:avLst/>
          </a:prstGeom>
        </p:spPr>
      </p:pic>
      <p:sp>
        <p:nvSpPr>
          <p:cNvPr id="37" name="Rectangle 36">
            <a:hlinkClick r:id="rId5" action="ppaction://hlinksldjump"/>
          </p:cNvPr>
          <p:cNvSpPr/>
          <p:nvPr/>
        </p:nvSpPr>
        <p:spPr>
          <a:xfrm>
            <a:off x="6708558" y="5747400"/>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6"/>
          <a:stretch>
            <a:fillRect/>
          </a:stretch>
        </p:blipFill>
        <p:spPr>
          <a:xfrm>
            <a:off x="6791365" y="5837863"/>
            <a:ext cx="273059" cy="273059"/>
          </a:xfrm>
          <a:prstGeom prst="rect">
            <a:avLst/>
          </a:prstGeom>
        </p:spPr>
      </p:pic>
      <p:sp>
        <p:nvSpPr>
          <p:cNvPr id="29"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23</a:t>
            </a:r>
          </a:p>
        </p:txBody>
      </p:sp>
    </p:spTree>
    <p:extLst>
      <p:ext uri="{BB962C8B-B14F-4D97-AF65-F5344CB8AC3E}">
        <p14:creationId xmlns:p14="http://schemas.microsoft.com/office/powerpoint/2010/main" val="1832483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24</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3" y="682752"/>
            <a:ext cx="2866043"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2" y="771118"/>
            <a:ext cx="3386857"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Independent Living</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2040010" y="1989171"/>
            <a:ext cx="2021709" cy="1911902"/>
          </a:xfrm>
          <a:prstGeom prst="rect">
            <a:avLst/>
          </a:prstGeom>
        </p:spPr>
      </p:pic>
      <p:sp>
        <p:nvSpPr>
          <p:cNvPr id="13" name="Rectangle 12"/>
          <p:cNvSpPr/>
          <p:nvPr/>
        </p:nvSpPr>
        <p:spPr>
          <a:xfrm>
            <a:off x="1010946" y="1201361"/>
            <a:ext cx="1939576"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Deliver</a:t>
            </a:r>
          </a:p>
        </p:txBody>
      </p:sp>
      <p:pic>
        <p:nvPicPr>
          <p:cNvPr id="16" name="Picture 15"/>
          <p:cNvPicPr>
            <a:picLocks noChangeAspect="1"/>
          </p:cNvPicPr>
          <p:nvPr/>
        </p:nvPicPr>
        <p:blipFill>
          <a:blip r:embed="rId4"/>
          <a:stretch>
            <a:fillRect/>
          </a:stretch>
        </p:blipFill>
        <p:spPr>
          <a:xfrm>
            <a:off x="1599841" y="1256031"/>
            <a:ext cx="194818" cy="194818"/>
          </a:xfrm>
          <a:prstGeom prst="rect">
            <a:avLst/>
          </a:prstGeom>
        </p:spPr>
      </p:pic>
      <p:sp>
        <p:nvSpPr>
          <p:cNvPr id="21" name="TextBox 20"/>
          <p:cNvSpPr txBox="1"/>
          <p:nvPr/>
        </p:nvSpPr>
        <p:spPr>
          <a:xfrm>
            <a:off x="7213204" y="3181818"/>
            <a:ext cx="4316035" cy="2492990"/>
          </a:xfrm>
          <a:prstGeom prst="rect">
            <a:avLst/>
          </a:prstGeom>
          <a:noFill/>
        </p:spPr>
        <p:txBody>
          <a:bodyPr wrap="square" rtlCol="0">
            <a:spAutoFit/>
          </a:bodyPr>
          <a:lstStyle/>
          <a:p>
            <a:pPr marL="171450" indent="-171450">
              <a:buFont typeface="Wingdings" charset="2"/>
              <a:buChar char="q"/>
            </a:pPr>
            <a:endParaRPr lang="en-US" sz="1200" b="1" dirty="0">
              <a:solidFill>
                <a:srgbClr val="7030A0"/>
              </a:solidFill>
              <a:latin typeface="Oriya Sangam MN" charset="0"/>
              <a:ea typeface="Oriya Sangam MN" charset="0"/>
              <a:cs typeface="Oriya Sangam MN" charset="0"/>
            </a:endParaRPr>
          </a:p>
          <a:p>
            <a:pPr marL="228600" indent="-228600">
              <a:buFont typeface="+mj-lt"/>
              <a:buAutoNum type="arabicPeriod"/>
            </a:pPr>
            <a:endParaRPr lang="en-US" sz="1200" b="1" dirty="0">
              <a:solidFill>
                <a:srgbClr val="7030A0"/>
              </a:solidFill>
              <a:latin typeface="Oriya Sangam MN" charset="0"/>
              <a:ea typeface="Oriya Sangam MN" charset="0"/>
              <a:cs typeface="Oriya Sangam MN" charset="0"/>
            </a:endParaRP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is going well?</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is not going well?</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could be changed?</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Do you have any ideas?</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do you need less or more help with?</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questions do you have?</a:t>
            </a:r>
          </a:p>
          <a:p>
            <a:pPr marL="171450" indent="-171450">
              <a:buFont typeface="Arial" charset="0"/>
              <a:buChar char="•"/>
            </a:pPr>
            <a:endParaRPr lang="en-CA" sz="1200" dirty="0">
              <a:latin typeface="Oriya Sangam MN" charset="0"/>
              <a:ea typeface="Oriya Sangam MN" charset="0"/>
              <a:cs typeface="Oriya Sangam MN" charset="0"/>
            </a:endParaRPr>
          </a:p>
          <a:p>
            <a:pPr marL="285750" indent="-285750">
              <a:buFont typeface="Wingdings" charset="2"/>
              <a:buChar char="q"/>
            </a:pPr>
            <a:endParaRPr lang="en-CA" sz="1200" dirty="0">
              <a:solidFill>
                <a:srgbClr val="7030A0"/>
              </a:solidFill>
              <a:latin typeface="Oriya Sangam MN" charset="0"/>
              <a:ea typeface="Oriya Sangam MN" charset="0"/>
              <a:cs typeface="Oriya Sangam MN" charset="0"/>
            </a:endParaRPr>
          </a:p>
          <a:p>
            <a:pPr marL="285750" indent="-285750">
              <a:buFont typeface="Wingdings" charset="2"/>
              <a:buChar char="q"/>
            </a:pPr>
            <a:endParaRPr lang="en-CA" sz="1200" dirty="0">
              <a:solidFill>
                <a:srgbClr val="7030A0"/>
              </a:solidFill>
              <a:latin typeface="Oriya Sangam MN" charset="0"/>
              <a:ea typeface="Oriya Sangam MN" charset="0"/>
              <a:cs typeface="Oriya Sangam MN" charset="0"/>
            </a:endParaRPr>
          </a:p>
          <a:p>
            <a:pPr marL="285750" indent="-285750">
              <a:buFont typeface="Wingdings" charset="2"/>
              <a:buChar char="q"/>
            </a:pPr>
            <a:endParaRPr lang="en-CA" sz="1200" dirty="0">
              <a:solidFill>
                <a:srgbClr val="7030A0"/>
              </a:solidFill>
              <a:latin typeface="Oriya Sangam MN" charset="0"/>
              <a:ea typeface="Oriya Sangam MN" charset="0"/>
              <a:cs typeface="Oriya Sangam MN" charset="0"/>
            </a:endParaRPr>
          </a:p>
          <a:p>
            <a:pPr marL="285750" indent="-285750">
              <a:buFont typeface="Wingdings" charset="2"/>
              <a:buChar char="q"/>
            </a:pPr>
            <a:endParaRPr lang="en-US" sz="1200" dirty="0">
              <a:solidFill>
                <a:srgbClr val="7030A0"/>
              </a:solidFill>
              <a:latin typeface="Oriya Sangam MN" charset="0"/>
              <a:ea typeface="Oriya Sangam MN" charset="0"/>
              <a:cs typeface="Oriya Sangam MN" charset="0"/>
            </a:endParaRPr>
          </a:p>
        </p:txBody>
      </p:sp>
      <p:sp>
        <p:nvSpPr>
          <p:cNvPr id="22" name="TextBox 21"/>
          <p:cNvSpPr txBox="1"/>
          <p:nvPr/>
        </p:nvSpPr>
        <p:spPr>
          <a:xfrm>
            <a:off x="6948833" y="3081856"/>
            <a:ext cx="5505307" cy="276999"/>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Questions</a:t>
            </a:r>
          </a:p>
        </p:txBody>
      </p:sp>
      <p:sp>
        <p:nvSpPr>
          <p:cNvPr id="23" name="Rectangle 22"/>
          <p:cNvSpPr/>
          <p:nvPr/>
        </p:nvSpPr>
        <p:spPr>
          <a:xfrm>
            <a:off x="7046370" y="3343378"/>
            <a:ext cx="4482869" cy="164669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92829" y="3955693"/>
            <a:ext cx="4609613" cy="1631216"/>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pPr marL="171450" indent="-171450">
              <a:buFont typeface="Arial" charset="0"/>
              <a:buChar char="•"/>
            </a:pPr>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Having periodic check-ins with residents, especially within the first year of occupancy, can be a good way to gain insights on the experience of independent living for tenants with a disability. These check-ins can be facilitated by the project leaders or individuals’ support staff, with follow-up on any specific issues that need to be addressed.</a:t>
            </a:r>
          </a:p>
        </p:txBody>
      </p:sp>
      <p:sp>
        <p:nvSpPr>
          <p:cNvPr id="18" name="TextBox 17"/>
          <p:cNvSpPr txBox="1"/>
          <p:nvPr/>
        </p:nvSpPr>
        <p:spPr>
          <a:xfrm>
            <a:off x="6969142" y="1240353"/>
            <a:ext cx="4773679" cy="190821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Check-ins could be in the form of questionnaires for individuals to fill out, with help from support staff if needed, or through an informal interview, individually or in small groups.</a:t>
            </a:r>
            <a:endParaRPr lang="en-US" sz="12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Materials</a:t>
            </a:r>
            <a:r>
              <a:rPr lang="en-US" sz="1200" dirty="0">
                <a:latin typeface="Oriya Sangam MN" charset="0"/>
                <a:ea typeface="Oriya Sangam MN" charset="0"/>
                <a:cs typeface="Oriya Sangam MN" charset="0"/>
              </a:rPr>
              <a:t>: A list of questions</a:t>
            </a: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Tree>
    <p:extLst>
      <p:ext uri="{BB962C8B-B14F-4D97-AF65-F5344CB8AC3E}">
        <p14:creationId xmlns:p14="http://schemas.microsoft.com/office/powerpoint/2010/main" val="119277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25</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3" y="682752"/>
            <a:ext cx="3225336"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2" y="771118"/>
            <a:ext cx="3386857"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Reflection and Feedback</a:t>
            </a:r>
          </a:p>
        </p:txBody>
      </p:sp>
      <p:sp>
        <p:nvSpPr>
          <p:cNvPr id="8" name="TextBox 7"/>
          <p:cNvSpPr txBox="1"/>
          <p:nvPr/>
        </p:nvSpPr>
        <p:spPr>
          <a:xfrm>
            <a:off x="7161589" y="3535432"/>
            <a:ext cx="4283652" cy="2800767"/>
          </a:xfrm>
          <a:prstGeom prst="rect">
            <a:avLst/>
          </a:prstGeom>
          <a:noFill/>
        </p:spPr>
        <p:txBody>
          <a:bodyPr wrap="square" rtlCol="0">
            <a:spAutoFit/>
          </a:bodyPr>
          <a:lstStyle/>
          <a:p>
            <a:endParaRPr lang="en-US" sz="1400" b="1" dirty="0">
              <a:solidFill>
                <a:schemeClr val="tx1">
                  <a:lumMod val="50000"/>
                  <a:lumOff val="50000"/>
                </a:schemeClr>
              </a:solidFill>
              <a:latin typeface="Oriya Sangam MN" charset="0"/>
              <a:ea typeface="Oriya Sangam MN" charset="0"/>
              <a:cs typeface="Oriya Sangam MN" charset="0"/>
            </a:endParaRP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Does the solution hold up to the principles and vision? </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was the process like and how can it be improved in the next iteration?</a:t>
            </a:r>
          </a:p>
          <a:p>
            <a:pPr marL="171450" indent="-171450">
              <a:buFont typeface="Arial" charset="0"/>
              <a:buChar char="•"/>
            </a:pPr>
            <a:endParaRPr lang="en-US" sz="1200" dirty="0">
              <a:solidFill>
                <a:schemeClr val="tx1">
                  <a:lumMod val="50000"/>
                  <a:lumOff val="50000"/>
                </a:schemeClr>
              </a:solidFill>
              <a:latin typeface="Oriya Sangam MN" charset="0"/>
              <a:ea typeface="Oriya Sangam MN" charset="0"/>
              <a:cs typeface="Oriya Sangam MN" charset="0"/>
            </a:endParaRPr>
          </a:p>
          <a:p>
            <a:r>
              <a:rPr lang="en-US" sz="1200" b="1" dirty="0">
                <a:solidFill>
                  <a:schemeClr val="tx1">
                    <a:lumMod val="50000"/>
                    <a:lumOff val="50000"/>
                  </a:schemeClr>
                </a:solidFill>
                <a:latin typeface="Oriya Sangam MN" charset="0"/>
                <a:ea typeface="Oriya Sangam MN" charset="0"/>
                <a:cs typeface="Oriya Sangam MN" charset="0"/>
              </a:rPr>
              <a:t>Families and Support Staff</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are some of the accomplishments and challenges?</a:t>
            </a:r>
          </a:p>
          <a:p>
            <a:pPr marL="228600" indent="-228600">
              <a:buFont typeface="+mj-lt"/>
              <a:buAutoNum type="arabicPeriod"/>
            </a:pPr>
            <a:r>
              <a:rPr lang="en-US" sz="1200" dirty="0">
                <a:solidFill>
                  <a:schemeClr val="tx1">
                    <a:lumMod val="50000"/>
                    <a:lumOff val="50000"/>
                  </a:schemeClr>
                </a:solidFill>
                <a:latin typeface="Oriya Sangam MN" charset="0"/>
                <a:ea typeface="Oriya Sangam MN" charset="0"/>
                <a:cs typeface="Oriya Sangam MN" charset="0"/>
              </a:rPr>
              <a:t>What does your support role look like and how do you feel about it?</a:t>
            </a:r>
          </a:p>
          <a:p>
            <a:pPr marL="171450" indent="-171450">
              <a:buFont typeface="Arial" charset="0"/>
              <a:buChar char="•"/>
            </a:pPr>
            <a:endParaRPr lang="en-US" sz="1400" dirty="0">
              <a:solidFill>
                <a:schemeClr val="tx1">
                  <a:lumMod val="50000"/>
                  <a:lumOff val="50000"/>
                </a:schemeClr>
              </a:solidFill>
              <a:latin typeface="Oriya Sangam MN" charset="0"/>
              <a:ea typeface="Oriya Sangam MN" charset="0"/>
              <a:cs typeface="Oriya Sangam MN" charset="0"/>
            </a:endParaRPr>
          </a:p>
          <a:p>
            <a:pPr marL="171450" indent="-171450">
              <a:buFont typeface="Arial" charset="0"/>
              <a:buChar char="•"/>
            </a:pPr>
            <a:endParaRPr lang="en-CA" sz="1400" dirty="0">
              <a:solidFill>
                <a:schemeClr val="tx1">
                  <a:lumMod val="50000"/>
                  <a:lumOff val="50000"/>
                </a:schemeClr>
              </a:solidFill>
              <a:latin typeface="Oriya Sangam MN" charset="0"/>
              <a:ea typeface="Oriya Sangam MN" charset="0"/>
              <a:cs typeface="Oriya Sangam MN" charset="0"/>
            </a:endParaRPr>
          </a:p>
          <a:p>
            <a:pPr marL="171450" indent="-171450">
              <a:buFont typeface="Arial" charset="0"/>
              <a:buChar char="•"/>
            </a:pPr>
            <a:endParaRPr lang="en-US" sz="1400" dirty="0">
              <a:solidFill>
                <a:schemeClr val="tx1">
                  <a:lumMod val="50000"/>
                  <a:lumOff val="50000"/>
                </a:schemeClr>
              </a:solidFill>
              <a:latin typeface="Oriya Sangam MN" charset="0"/>
              <a:ea typeface="Oriya Sangam MN" charset="0"/>
              <a:cs typeface="Oriya Sangam MN" charset="0"/>
            </a:endParaRPr>
          </a:p>
        </p:txBody>
      </p:sp>
      <p:sp>
        <p:nvSpPr>
          <p:cNvPr id="10" name="TextBox 9"/>
          <p:cNvSpPr txBox="1"/>
          <p:nvPr/>
        </p:nvSpPr>
        <p:spPr>
          <a:xfrm>
            <a:off x="892829" y="3955693"/>
            <a:ext cx="4609613" cy="1815882"/>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A reflection tool can be used to gather feedback from people involved in the development process, from the project team to stakeholders that were part of consultations. This is an opportunity for project leaders to hear and reflect on learnings from the process: what went well and what didn’t? What could we do differently next time?</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8" descr="mage result for feedbac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780" y="1778958"/>
            <a:ext cx="1796854" cy="17968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0946" y="1201361"/>
            <a:ext cx="1939576"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7" name="Picture 16"/>
          <p:cNvPicPr>
            <a:picLocks noChangeAspect="1"/>
          </p:cNvPicPr>
          <p:nvPr/>
        </p:nvPicPr>
        <p:blipFill>
          <a:blip r:embed="rId4"/>
          <a:stretch>
            <a:fillRect/>
          </a:stretch>
        </p:blipFill>
        <p:spPr>
          <a:xfrm>
            <a:off x="1599841" y="1256031"/>
            <a:ext cx="194818" cy="194818"/>
          </a:xfrm>
          <a:prstGeom prst="rect">
            <a:avLst/>
          </a:prstGeom>
        </p:spPr>
      </p:pic>
      <p:sp>
        <p:nvSpPr>
          <p:cNvPr id="18" name="TextBox 17"/>
          <p:cNvSpPr txBox="1"/>
          <p:nvPr/>
        </p:nvSpPr>
        <p:spPr>
          <a:xfrm>
            <a:off x="6948833" y="3305789"/>
            <a:ext cx="5505307" cy="276999"/>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Sample Questions</a:t>
            </a:r>
          </a:p>
        </p:txBody>
      </p:sp>
      <p:sp>
        <p:nvSpPr>
          <p:cNvPr id="19" name="Rectangle 18"/>
          <p:cNvSpPr/>
          <p:nvPr/>
        </p:nvSpPr>
        <p:spPr>
          <a:xfrm>
            <a:off x="7046370" y="3567311"/>
            <a:ext cx="4482869" cy="221617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969142" y="1240353"/>
            <a:ext cx="4773679" cy="283154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Feedback could be collected through questionnaires or a session that brings together different stakeholders for a discussion. The discussion could be facilitated by a member of the project team or an outside party.</a:t>
            </a:r>
          </a:p>
          <a:p>
            <a:pPr marL="285750" indent="-2857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list of questions, the guiding principles (to evaluate the solution)</a:t>
            </a:r>
          </a:p>
          <a:p>
            <a:pPr marL="285750" indent="-285750">
              <a:buFont typeface="Arial" charset="0"/>
              <a:buChar char="•"/>
            </a:pPr>
            <a:endParaRPr lang="en-US" sz="1200" dirty="0">
              <a:latin typeface="Oriya Sangam MN" charset="0"/>
              <a:ea typeface="Oriya Sangam MN" charset="0"/>
              <a:cs typeface="Oriya Sangam MN" charset="0"/>
            </a:endParaRPr>
          </a:p>
          <a:p>
            <a:pPr marL="285750" indent="-285750">
              <a:buFont typeface="Arial" charset="0"/>
              <a:buChar char="•"/>
            </a:pPr>
            <a:endParaRPr lang="en-CA" sz="12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Tree>
    <p:extLst>
      <p:ext uri="{BB962C8B-B14F-4D97-AF65-F5344CB8AC3E}">
        <p14:creationId xmlns:p14="http://schemas.microsoft.com/office/powerpoint/2010/main" val="326787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extBox 7"/>
          <p:cNvSpPr txBox="1"/>
          <p:nvPr/>
        </p:nvSpPr>
        <p:spPr>
          <a:xfrm>
            <a:off x="1242579" y="1766110"/>
            <a:ext cx="5621208" cy="3231654"/>
          </a:xfrm>
          <a:prstGeom prst="rect">
            <a:avLst/>
          </a:prstGeom>
          <a:noFill/>
        </p:spPr>
        <p:txBody>
          <a:bodyPr wrap="square" rtlCol="0">
            <a:spAutoFit/>
          </a:bodyPr>
          <a:lstStyle/>
          <a:p>
            <a:endParaRPr lang="en-US" sz="3600" b="1" dirty="0">
              <a:solidFill>
                <a:schemeClr val="bg1"/>
              </a:solidFill>
              <a:latin typeface="Oriya Sangam MN" charset="0"/>
              <a:ea typeface="Oriya Sangam MN" charset="0"/>
              <a:cs typeface="Oriya Sangam MN" charset="0"/>
            </a:endParaRPr>
          </a:p>
          <a:p>
            <a:r>
              <a:rPr lang="en-US" sz="3600" b="1" dirty="0">
                <a:solidFill>
                  <a:schemeClr val="bg1"/>
                </a:solidFill>
                <a:latin typeface="Oriya Sangam MN" charset="0"/>
                <a:ea typeface="Oriya Sangam MN" charset="0"/>
                <a:cs typeface="Oriya Sangam MN" charset="0"/>
              </a:rPr>
              <a:t>To learn more about </a:t>
            </a:r>
          </a:p>
          <a:p>
            <a:r>
              <a:rPr lang="en-US" sz="3600" b="1" dirty="0">
                <a:solidFill>
                  <a:schemeClr val="bg1"/>
                </a:solidFill>
                <a:latin typeface="Oriya Sangam MN" charset="0"/>
                <a:ea typeface="Oriya Sangam MN" charset="0"/>
                <a:cs typeface="Oriya Sangam MN" charset="0"/>
              </a:rPr>
              <a:t>the model </a:t>
            </a:r>
          </a:p>
          <a:p>
            <a:endParaRPr lang="en-US" sz="3600" b="1" dirty="0">
              <a:solidFill>
                <a:schemeClr val="bg1"/>
              </a:solidFill>
              <a:latin typeface="Oriya Sangam MN" charset="0"/>
              <a:ea typeface="Oriya Sangam MN" charset="0"/>
              <a:cs typeface="Oriya Sangam MN" charset="0"/>
            </a:endParaRPr>
          </a:p>
          <a:p>
            <a:r>
              <a:rPr lang="en-US" sz="2000" b="1" dirty="0">
                <a:solidFill>
                  <a:schemeClr val="bg1"/>
                </a:solidFill>
                <a:latin typeface="Oriya Sangam MN" charset="0"/>
                <a:ea typeface="Oriya Sangam MN" charset="0"/>
                <a:cs typeface="Oriya Sangam MN" charset="0"/>
              </a:rPr>
              <a:t>Read the case study:</a:t>
            </a:r>
          </a:p>
          <a:p>
            <a:r>
              <a:rPr lang="en-US" sz="2000" b="1" dirty="0">
                <a:solidFill>
                  <a:schemeClr val="bg1"/>
                </a:solidFill>
                <a:latin typeface="Oriya Sangam MN" charset="0"/>
                <a:ea typeface="Oriya Sangam MN" charset="0"/>
                <a:cs typeface="Oriya Sangam MN" charset="0"/>
              </a:rPr>
              <a:t>Organization website: </a:t>
            </a:r>
            <a:r>
              <a:rPr lang="en-CA" sz="2000" b="1" dirty="0">
                <a:solidFill>
                  <a:schemeClr val="bg1"/>
                </a:solidFill>
                <a:latin typeface="Oriya Sangam MN" pitchFamily="2" charset="0"/>
                <a:cs typeface="Oriya Sangam MN" pitchFamily="2" charset="0"/>
                <a:hlinkClick r:id="rId2">
                  <a:extLst>
                    <a:ext uri="{A12FA001-AC4F-418D-AE19-62706E023703}">
                      <ahyp:hlinkClr xmlns:ahyp="http://schemas.microsoft.com/office/drawing/2018/hyperlinkcolor" val="tx"/>
                    </a:ext>
                  </a:extLst>
                </a:hlinkClick>
              </a:rPr>
              <a:t>www.cilh.ca</a:t>
            </a:r>
            <a:endParaRPr lang="en-US" sz="2000" b="1" dirty="0">
              <a:solidFill>
                <a:schemeClr val="bg1"/>
              </a:solidFill>
              <a:latin typeface="Oriya Sangam MN" pitchFamily="2" charset="0"/>
              <a:ea typeface="Oriya Sangam MN" charset="0"/>
              <a:cs typeface="Oriya Sangam MN" pitchFamily="2" charset="0"/>
            </a:endParaRPr>
          </a:p>
          <a:p>
            <a:endParaRPr lang="en-US" sz="2000" b="1" dirty="0">
              <a:solidFill>
                <a:schemeClr val="bg1"/>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89444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530600"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778510"/>
            <a:ext cx="4076700" cy="646331"/>
          </a:xfrm>
          <a:prstGeom prst="rect">
            <a:avLst/>
          </a:prstGeom>
          <a:noFill/>
        </p:spPr>
        <p:txBody>
          <a:bodyPr wrap="square" rtlCol="0">
            <a:spAutoFit/>
          </a:bodyPr>
          <a:lstStyle/>
          <a:p>
            <a:r>
              <a:rPr lang="en-US" b="1" dirty="0">
                <a:solidFill>
                  <a:schemeClr val="bg1"/>
                </a:solidFill>
                <a:latin typeface="Oriya Sangam MN" charset="0"/>
                <a:ea typeface="Oriya Sangam MN" charset="0"/>
                <a:cs typeface="Oriya Sangam MN" charset="0"/>
              </a:rPr>
              <a:t>Inclusive Housing Toolkit</a:t>
            </a:r>
          </a:p>
          <a:p>
            <a:endParaRPr lang="en-US" b="1" dirty="0">
              <a:solidFill>
                <a:schemeClr val="bg1"/>
              </a:solidFill>
              <a:latin typeface="Oriya Sangam MN" charset="0"/>
              <a:ea typeface="Oriya Sangam MN" charset="0"/>
              <a:cs typeface="Oriya Sangam MN" charset="0"/>
            </a:endParaRPr>
          </a:p>
        </p:txBody>
      </p:sp>
      <p:sp>
        <p:nvSpPr>
          <p:cNvPr id="8" name="Rectangle 7"/>
          <p:cNvSpPr/>
          <p:nvPr/>
        </p:nvSpPr>
        <p:spPr>
          <a:xfrm>
            <a:off x="122555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52550" y="1739153"/>
            <a:ext cx="2735356" cy="4185761"/>
          </a:xfrm>
          <a:prstGeom prst="rect">
            <a:avLst/>
          </a:prstGeom>
          <a:noFill/>
        </p:spPr>
        <p:txBody>
          <a:bodyPr wrap="square" rtlCol="0">
            <a:spAutoFit/>
          </a:bodyPr>
          <a:lstStyle/>
          <a:p>
            <a:r>
              <a:rPr lang="en-US" sz="1400" b="1" dirty="0">
                <a:latin typeface="Oriya Sangam MN" charset="0"/>
                <a:ea typeface="Oriya Sangam MN" charset="0"/>
                <a:cs typeface="Oriya Sangam MN" charset="0"/>
              </a:rPr>
              <a:t>What is it?</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An overview guide on the pathways to replicating different models of inclusive housing for individuals with developmental disabilities</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A reference tool that breaks down the process into digestible pieces, with tips and specific tools</a:t>
            </a:r>
            <a:r>
              <a:rPr lang="en-CA" sz="1400" dirty="0">
                <a:latin typeface="Oriya Sangam MN" charset="0"/>
                <a:ea typeface="Oriya Sangam MN" charset="0"/>
                <a:cs typeface="Oriya Sangam MN" charset="0"/>
              </a:rPr>
              <a:t>, </a:t>
            </a:r>
            <a:r>
              <a:rPr lang="en-US" sz="1400" dirty="0">
                <a:latin typeface="Oriya Sangam MN" charset="0"/>
                <a:ea typeface="Oriya Sangam MN" charset="0"/>
                <a:cs typeface="Oriya Sangam MN" charset="0"/>
              </a:rPr>
              <a:t>to be be adapted for your unique housing project</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4" name="Rectangle 13"/>
          <p:cNvSpPr/>
          <p:nvPr/>
        </p:nvSpPr>
        <p:spPr>
          <a:xfrm>
            <a:off x="426720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94200" y="1739153"/>
            <a:ext cx="2738717" cy="332398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Who is it for?</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Organizations, communities, individuals, and families who are interested in kick-starting the development of inclusive housing</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Project leaders, managers, and development teams who want to learn from the experiences of other organizations</a:t>
            </a:r>
          </a:p>
        </p:txBody>
      </p:sp>
      <p:sp>
        <p:nvSpPr>
          <p:cNvPr id="16" name="Rectangle 15"/>
          <p:cNvSpPr/>
          <p:nvPr/>
        </p:nvSpPr>
        <p:spPr>
          <a:xfrm>
            <a:off x="730885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35850" y="1739153"/>
            <a:ext cx="2914650" cy="332398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About the Toolkit</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Based on the development journey of the </a:t>
            </a:r>
            <a:r>
              <a:rPr lang="en-US" sz="1400" b="1" dirty="0">
                <a:solidFill>
                  <a:schemeClr val="accent4"/>
                </a:solidFill>
                <a:latin typeface="Oriya Sangam MN" charset="0"/>
                <a:ea typeface="Oriya Sangam MN" charset="0"/>
                <a:cs typeface="Oriya Sangam MN" charset="0"/>
              </a:rPr>
              <a:t>Legacy Homes Case Study</a:t>
            </a:r>
            <a:r>
              <a:rPr lang="en-US" sz="1400" dirty="0">
                <a:latin typeface="Oriya Sangam MN" charset="0"/>
                <a:ea typeface="Oriya Sangam MN" charset="0"/>
                <a:cs typeface="Oriya Sangam MN" charset="0"/>
              </a:rPr>
              <a:t>, this toolkit maps out a path to replicating this inclusive model</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The information is organized into three levels: </a:t>
            </a:r>
          </a:p>
          <a:p>
            <a:pPr marL="800100" lvl="1" indent="-342900">
              <a:buFont typeface="+mj-lt"/>
              <a:buAutoNum type="arabicPeriod"/>
            </a:pPr>
            <a:r>
              <a:rPr lang="en-US" sz="1400" dirty="0">
                <a:latin typeface="Oriya Sangam MN" charset="0"/>
                <a:ea typeface="Oriya Sangam MN" charset="0"/>
                <a:cs typeface="Oriya Sangam MN" charset="0"/>
              </a:rPr>
              <a:t>Project phases</a:t>
            </a:r>
          </a:p>
          <a:p>
            <a:pPr marL="800100" lvl="1" indent="-342900">
              <a:buFont typeface="+mj-lt"/>
              <a:buAutoNum type="arabicPeriod"/>
            </a:pPr>
            <a:r>
              <a:rPr lang="en-US" sz="1400" dirty="0">
                <a:latin typeface="Oriya Sangam MN" charset="0"/>
                <a:ea typeface="Oriya Sangam MN" charset="0"/>
                <a:cs typeface="Oriya Sangam MN" charset="0"/>
              </a:rPr>
              <a:t>Major activities</a:t>
            </a:r>
          </a:p>
          <a:p>
            <a:pPr marL="800100" lvl="1" indent="-342900">
              <a:buFont typeface="+mj-lt"/>
              <a:buAutoNum type="arabicPeriod"/>
            </a:pPr>
            <a:r>
              <a:rPr lang="en-US" sz="1400" dirty="0">
                <a:latin typeface="Oriya Sangam MN" charset="0"/>
                <a:ea typeface="Oriya Sangam MN" charset="0"/>
                <a:cs typeface="Oriya Sangam MN" charset="0"/>
              </a:rPr>
              <a:t>Tools and Guides</a:t>
            </a:r>
          </a:p>
          <a:p>
            <a:pPr marL="285750" indent="-285750">
              <a:buFont typeface="Arial" charset="0"/>
              <a:buChar char="•"/>
            </a:pPr>
            <a:endParaRPr lang="en-US" sz="1200" dirty="0">
              <a:latin typeface="Oriya Sangam MN" charset="0"/>
              <a:ea typeface="Oriya Sangam MN" charset="0"/>
              <a:cs typeface="Oriya Sangam MN" charset="0"/>
            </a:endParaRPr>
          </a:p>
        </p:txBody>
      </p:sp>
      <p:sp>
        <p:nvSpPr>
          <p:cNvPr id="11" name="Rectangle 10"/>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3</a:t>
            </a:r>
          </a:p>
        </p:txBody>
      </p:sp>
    </p:spTree>
    <p:extLst>
      <p:ext uri="{BB962C8B-B14F-4D97-AF65-F5344CB8AC3E}">
        <p14:creationId xmlns:p14="http://schemas.microsoft.com/office/powerpoint/2010/main" val="55114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530600" cy="558800"/>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778510"/>
            <a:ext cx="4076700" cy="646331"/>
          </a:xfrm>
          <a:prstGeom prst="rect">
            <a:avLst/>
          </a:prstGeom>
          <a:noFill/>
        </p:spPr>
        <p:txBody>
          <a:bodyPr wrap="square" rtlCol="0">
            <a:spAutoFit/>
          </a:bodyPr>
          <a:lstStyle/>
          <a:p>
            <a:r>
              <a:rPr lang="en-US" b="1" dirty="0">
                <a:solidFill>
                  <a:schemeClr val="bg1"/>
                </a:solidFill>
                <a:latin typeface="Oriya Sangam MN" charset="0"/>
                <a:ea typeface="Oriya Sangam MN" charset="0"/>
                <a:cs typeface="Oriya Sangam MN" charset="0"/>
              </a:rPr>
              <a:t>Introducing the Series</a:t>
            </a:r>
          </a:p>
          <a:p>
            <a:endParaRPr lang="en-US" b="1" dirty="0">
              <a:solidFill>
                <a:schemeClr val="bg1"/>
              </a:solidFill>
              <a:latin typeface="Oriya Sangam MN" charset="0"/>
              <a:ea typeface="Oriya Sangam MN" charset="0"/>
              <a:cs typeface="Oriya Sangam MN" charset="0"/>
            </a:endParaRPr>
          </a:p>
        </p:txBody>
      </p:sp>
      <p:sp>
        <p:nvSpPr>
          <p:cNvPr id="11" name="Rectangle 10"/>
          <p:cNvSpPr/>
          <p:nvPr/>
        </p:nvSpPr>
        <p:spPr>
          <a:xfrm>
            <a:off x="-23814" y="0"/>
            <a:ext cx="3048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B93DEDA-C0C6-CF40-A4D2-D50330EF9C9D}"/>
              </a:ext>
            </a:extLst>
          </p:cNvPr>
          <p:cNvGraphicFramePr>
            <a:graphicFrameLocks noGrp="1"/>
          </p:cNvGraphicFramePr>
          <p:nvPr>
            <p:extLst>
              <p:ext uri="{D42A27DB-BD31-4B8C-83A1-F6EECF244321}">
                <p14:modId xmlns:p14="http://schemas.microsoft.com/office/powerpoint/2010/main" val="698750881"/>
              </p:ext>
            </p:extLst>
          </p:nvPr>
        </p:nvGraphicFramePr>
        <p:xfrm>
          <a:off x="2173287" y="2621866"/>
          <a:ext cx="7845425" cy="1614268"/>
        </p:xfrm>
        <a:graphic>
          <a:graphicData uri="http://schemas.openxmlformats.org/drawingml/2006/table">
            <a:tbl>
              <a:tblPr firstRow="1" firstCol="1" bandRow="1">
                <a:tableStyleId>{5C22544A-7EE6-4342-B048-85BDC9FD1C3A}</a:tableStyleId>
              </a:tblPr>
              <a:tblGrid>
                <a:gridCol w="2732054">
                  <a:extLst>
                    <a:ext uri="{9D8B030D-6E8A-4147-A177-3AD203B41FA5}">
                      <a16:colId xmlns:a16="http://schemas.microsoft.com/office/drawing/2014/main" val="1099977292"/>
                    </a:ext>
                  </a:extLst>
                </a:gridCol>
                <a:gridCol w="2616260">
                  <a:extLst>
                    <a:ext uri="{9D8B030D-6E8A-4147-A177-3AD203B41FA5}">
                      <a16:colId xmlns:a16="http://schemas.microsoft.com/office/drawing/2014/main" val="3663933443"/>
                    </a:ext>
                  </a:extLst>
                </a:gridCol>
                <a:gridCol w="2497111">
                  <a:extLst>
                    <a:ext uri="{9D8B030D-6E8A-4147-A177-3AD203B41FA5}">
                      <a16:colId xmlns:a16="http://schemas.microsoft.com/office/drawing/2014/main" val="3008728655"/>
                    </a:ext>
                  </a:extLst>
                </a:gridCol>
              </a:tblGrid>
              <a:tr h="1614268">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1</a:t>
                      </a:r>
                    </a:p>
                    <a:p>
                      <a:pPr algn="ctr">
                        <a:spcAft>
                          <a:spcPts val="0"/>
                        </a:spcAft>
                      </a:pPr>
                      <a:r>
                        <a:rPr lang="en-CA" sz="1400" b="0" dirty="0">
                          <a:solidFill>
                            <a:sysClr val="windowText" lastClr="000000"/>
                          </a:solidFill>
                          <a:effectLst/>
                          <a:latin typeface="Oriya Sangam MN" pitchFamily="2" charset="0"/>
                          <a:cs typeface="Oriya Sangam MN" pitchFamily="2" charset="0"/>
                        </a:rPr>
                        <a:t>Partnering with Developers</a:t>
                      </a:r>
                    </a:p>
                  </a:txBody>
                  <a:tcPr marL="68580" marR="68580" marT="0" marB="0" anchor="ctr">
                    <a:lnL w="12700" cap="flat" cmpd="sng" algn="ctr">
                      <a:solidFill>
                        <a:schemeClr val="bg1">
                          <a:lumMod val="65000"/>
                        </a:schemeClr>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2</a:t>
                      </a:r>
                    </a:p>
                    <a:p>
                      <a:pPr algn="ctr">
                        <a:spcAft>
                          <a:spcPts val="0"/>
                        </a:spcAft>
                      </a:pPr>
                      <a:r>
                        <a:rPr lang="en-CA" sz="1400" b="0" dirty="0">
                          <a:solidFill>
                            <a:sysClr val="windowText" lastClr="000000"/>
                          </a:solidFill>
                          <a:effectLst/>
                          <a:latin typeface="Oriya Sangam MN" pitchFamily="2" charset="0"/>
                          <a:cs typeface="Oriya Sangam MN" pitchFamily="2" charset="0"/>
                        </a:rPr>
                        <a:t>Family-Led Initiatives</a:t>
                      </a:r>
                    </a:p>
                  </a:txBody>
                  <a:tcPr marL="68580" marR="68580" marT="0" marB="0" anchor="ct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noFill/>
                  </a:tcPr>
                </a:tc>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3</a:t>
                      </a:r>
                    </a:p>
                    <a:p>
                      <a:pPr algn="ctr">
                        <a:spcAft>
                          <a:spcPts val="0"/>
                        </a:spcAft>
                      </a:pPr>
                      <a:r>
                        <a:rPr lang="en-CA" sz="1400" b="0" dirty="0">
                          <a:solidFill>
                            <a:sysClr val="windowText" lastClr="000000"/>
                          </a:solidFill>
                          <a:effectLst/>
                          <a:latin typeface="Oriya Sangam MN" pitchFamily="2" charset="0"/>
                          <a:cs typeface="Oriya Sangam MN" pitchFamily="2" charset="0"/>
                        </a:rPr>
                        <a:t>Agency-Led Development</a:t>
                      </a:r>
                    </a:p>
                  </a:txBody>
                  <a:tcPr marL="68580" marR="68580" marT="0" marB="0" anchor="ctr">
                    <a:lnL w="28575" cap="flat" cmpd="sng" algn="ctr">
                      <a:solidFill>
                        <a:schemeClr val="accent4"/>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17670343"/>
                  </a:ext>
                </a:extLst>
              </a:tr>
            </a:tbl>
          </a:graphicData>
        </a:graphic>
      </p:graphicFrame>
      <p:sp>
        <p:nvSpPr>
          <p:cNvPr id="10"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4</a:t>
            </a:r>
          </a:p>
        </p:txBody>
      </p:sp>
      <p:sp>
        <p:nvSpPr>
          <p:cNvPr id="7" name="TextBox 6"/>
          <p:cNvSpPr txBox="1"/>
          <p:nvPr/>
        </p:nvSpPr>
        <p:spPr>
          <a:xfrm>
            <a:off x="2173287" y="1654021"/>
            <a:ext cx="7845425" cy="738664"/>
          </a:xfrm>
          <a:prstGeom prst="rect">
            <a:avLst/>
          </a:prstGeom>
          <a:noFill/>
        </p:spPr>
        <p:txBody>
          <a:bodyPr wrap="square" rtlCol="0">
            <a:spAutoFit/>
          </a:bodyPr>
          <a:lstStyle/>
          <a:p>
            <a:pPr marL="0" lvl="1"/>
            <a:r>
              <a:rPr lang="en-US" sz="1400" dirty="0">
                <a:latin typeface="Oriya Sangam MN" charset="0"/>
                <a:ea typeface="Oriya Sangam MN" charset="0"/>
                <a:cs typeface="Oriya Sangam MN" charset="0"/>
              </a:rPr>
              <a:t>This is one of three development pathways detailed in this series. Each explores a different model for producing inclusive affordable housing for people with developmental disabilities. </a:t>
            </a:r>
          </a:p>
        </p:txBody>
      </p:sp>
      <p:sp>
        <p:nvSpPr>
          <p:cNvPr id="8" name="TextBox 7"/>
          <p:cNvSpPr txBox="1"/>
          <p:nvPr/>
        </p:nvSpPr>
        <p:spPr>
          <a:xfrm>
            <a:off x="6190455" y="4792470"/>
            <a:ext cx="3828256" cy="1015663"/>
          </a:xfrm>
          <a:prstGeom prst="rect">
            <a:avLst/>
          </a:prstGeom>
          <a:noFill/>
        </p:spPr>
        <p:txBody>
          <a:bodyPr wrap="square" rtlCol="0">
            <a:spAutoFit/>
          </a:bodyPr>
          <a:lstStyle/>
          <a:p>
            <a:r>
              <a:rPr lang="en-US" sz="1200" dirty="0">
                <a:solidFill>
                  <a:schemeClr val="accent4"/>
                </a:solidFill>
                <a:latin typeface="Oriya Sangam MN" charset="0"/>
                <a:ea typeface="Oriya Sangam MN" charset="0"/>
                <a:cs typeface="Oriya Sangam MN" charset="0"/>
              </a:rPr>
              <a:t>See </a:t>
            </a:r>
            <a:r>
              <a:rPr lang="en-US" sz="1200" b="1" dirty="0" err="1">
                <a:solidFill>
                  <a:schemeClr val="accent4"/>
                </a:solidFill>
                <a:latin typeface="Oriya Sangam MN" charset="0"/>
                <a:ea typeface="Oriya Sangam MN" charset="0"/>
                <a:cs typeface="Oriya Sangam MN" charset="0"/>
              </a:rPr>
              <a:t>www.myhomemycommunity.ca</a:t>
            </a:r>
            <a:r>
              <a:rPr lang="en-US" sz="1200" dirty="0">
                <a:solidFill>
                  <a:schemeClr val="accent4"/>
                </a:solidFill>
                <a:latin typeface="Oriya Sangam MN" charset="0"/>
                <a:ea typeface="Oriya Sangam MN" charset="0"/>
                <a:cs typeface="Oriya Sangam MN" charset="0"/>
              </a:rPr>
              <a:t> to access the full series, including toolkits and case studies, along with other resources to provoke and promote inclusive affordable housing for people with developmental disabilities. </a:t>
            </a:r>
          </a:p>
        </p:txBody>
      </p:sp>
      <p:sp>
        <p:nvSpPr>
          <p:cNvPr id="9" name="Rectangle 8"/>
          <p:cNvSpPr/>
          <p:nvPr/>
        </p:nvSpPr>
        <p:spPr>
          <a:xfrm>
            <a:off x="6079067" y="4690265"/>
            <a:ext cx="3939644" cy="1117868"/>
          </a:xfrm>
          <a:prstGeom prst="rect">
            <a:avLst/>
          </a:prstGeom>
          <a:ln w="38100">
            <a:solidFill>
              <a:schemeClr val="accent4">
                <a:alpha val="36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21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5550" y="660777"/>
            <a:ext cx="4581692"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52550" y="474787"/>
            <a:ext cx="4807618"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Model 2 : A Home in the Community</a:t>
            </a:r>
            <a:endParaRPr lang="en-US" b="1" dirty="0">
              <a:latin typeface="Oriya Sangam MN" charset="0"/>
              <a:ea typeface="Oriya Sangam MN" charset="0"/>
              <a:cs typeface="Oriya Sangam MN" charset="0"/>
            </a:endParaRPr>
          </a:p>
        </p:txBody>
      </p:sp>
      <p:sp>
        <p:nvSpPr>
          <p:cNvPr id="5" name="Rectangle 4"/>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17600" y="1625110"/>
            <a:ext cx="2973137"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About the Model</a:t>
            </a:r>
          </a:p>
          <a:p>
            <a:endParaRPr lang="en-US" sz="1600" b="1" dirty="0">
              <a:latin typeface="Oriya Sangam MN" charset="0"/>
              <a:ea typeface="Oriya Sangam MN" charset="0"/>
              <a:cs typeface="Oriya Sangam MN" charset="0"/>
            </a:endParaRPr>
          </a:p>
        </p:txBody>
      </p:sp>
      <p:cxnSp>
        <p:nvCxnSpPr>
          <p:cNvPr id="12" name="Straight Connector 11"/>
          <p:cNvCxnSpPr/>
          <p:nvPr/>
        </p:nvCxnSpPr>
        <p:spPr>
          <a:xfrm>
            <a:off x="1225550" y="2024652"/>
            <a:ext cx="45816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10421" y="1625110"/>
            <a:ext cx="2973137"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Considerations</a:t>
            </a:r>
          </a:p>
          <a:p>
            <a:endParaRPr lang="en-US" sz="1600" b="1" dirty="0">
              <a:latin typeface="Oriya Sangam MN" charset="0"/>
              <a:ea typeface="Oriya Sangam MN" charset="0"/>
              <a:cs typeface="Oriya Sangam MN" charset="0"/>
            </a:endParaRPr>
          </a:p>
        </p:txBody>
      </p:sp>
      <p:cxnSp>
        <p:nvCxnSpPr>
          <p:cNvPr id="17" name="Straight Connector 16"/>
          <p:cNvCxnSpPr/>
          <p:nvPr/>
        </p:nvCxnSpPr>
        <p:spPr>
          <a:xfrm>
            <a:off x="6510421" y="2024652"/>
            <a:ext cx="45816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17600" y="2164719"/>
            <a:ext cx="4689642" cy="2893100"/>
          </a:xfrm>
          <a:prstGeom prst="rect">
            <a:avLst/>
          </a:prstGeom>
          <a:noFill/>
        </p:spPr>
        <p:txBody>
          <a:bodyPr wrap="square" rtlCol="0">
            <a:spAutoFit/>
          </a:bodyPr>
          <a:lstStyle/>
          <a:p>
            <a:r>
              <a:rPr lang="en-CA" sz="1400" dirty="0">
                <a:latin typeface="Oriya Sangam MN" charset="0"/>
                <a:ea typeface="Oriya Sangam MN" charset="0"/>
                <a:cs typeface="Oriya Sangam MN" charset="0"/>
              </a:rPr>
              <a:t>This model (as demonstrated by Brockville Legacy Homes) can be executed as an individual and/or family-led housing solution with a local ACL partnership. </a:t>
            </a:r>
          </a:p>
          <a:p>
            <a:endParaRPr lang="en-CA" sz="1400" dirty="0">
              <a:latin typeface="Oriya Sangam MN" charset="0"/>
              <a:ea typeface="Oriya Sangam MN" charset="0"/>
              <a:cs typeface="Oriya Sangam MN" charset="0"/>
            </a:endParaRPr>
          </a:p>
          <a:p>
            <a:r>
              <a:rPr lang="en-CA" sz="1400" dirty="0">
                <a:latin typeface="Oriya Sangam MN" charset="0"/>
                <a:ea typeface="Oriya Sangam MN" charset="0"/>
                <a:cs typeface="Oriya Sangam MN" charset="0"/>
              </a:rPr>
              <a:t>This inclusive model involves an organization acquiring scattered, independent homes in the community, selected by individuals with developmental disabilities and their support circle. Lifelong lease agreements are then provided to individuals to ensure stability of tenure, while supports are planned around the person to create a highly personalized way of living. </a:t>
            </a:r>
            <a:endParaRPr lang="en-US" sz="1400" dirty="0"/>
          </a:p>
        </p:txBody>
      </p:sp>
      <p:sp>
        <p:nvSpPr>
          <p:cNvPr id="19" name="TextBox 18"/>
          <p:cNvSpPr txBox="1"/>
          <p:nvPr/>
        </p:nvSpPr>
        <p:spPr>
          <a:xfrm>
            <a:off x="6510421" y="2172523"/>
            <a:ext cx="4689642" cy="3323987"/>
          </a:xfrm>
          <a:prstGeom prst="rect">
            <a:avLst/>
          </a:prstGeom>
          <a:noFill/>
        </p:spPr>
        <p:txBody>
          <a:bodyPr wrap="square" rtlCol="0">
            <a:spAutoFit/>
          </a:bodyPr>
          <a:lstStyle/>
          <a:p>
            <a:pPr marL="285750" indent="-285750">
              <a:buFont typeface="Arial" charset="0"/>
              <a:buChar char="•"/>
            </a:pPr>
            <a:r>
              <a:rPr lang="en-CA" sz="1000" dirty="0">
                <a:latin typeface="Oriya Sangam MN" charset="0"/>
                <a:ea typeface="Oriya Sangam MN" charset="0"/>
                <a:cs typeface="Oriya Sangam MN" charset="0"/>
              </a:rPr>
              <a:t>This pathway to inclusive housing can enable individuals to remain in the community they grew up in, where they may have existing community supports and relationships; however, this depends on the availability and suitability of local real estate</a:t>
            </a:r>
          </a:p>
          <a:p>
            <a:pPr marL="285750" indent="-285750">
              <a:buFont typeface="Arial" charset="0"/>
              <a:buChar char="•"/>
            </a:pPr>
            <a:endParaRPr lang="en-CA" sz="1000" dirty="0">
              <a:latin typeface="Oriya Sangam MN" charset="0"/>
              <a:ea typeface="Oriya Sangam MN" charset="0"/>
              <a:cs typeface="Oriya Sangam MN" charset="0"/>
            </a:endParaRPr>
          </a:p>
          <a:p>
            <a:pPr marL="285750" indent="-285750">
              <a:buFont typeface="Arial" charset="0"/>
              <a:buChar char="•"/>
            </a:pPr>
            <a:r>
              <a:rPr lang="en-CA" sz="1000" dirty="0">
                <a:latin typeface="Oriya Sangam MN" charset="0"/>
                <a:ea typeface="Oriya Sangam MN" charset="0"/>
                <a:cs typeface="Oriya Sangam MN" charset="0"/>
              </a:rPr>
              <a:t>The model may be more feasible in localities where housing costs are comparatively low</a:t>
            </a:r>
          </a:p>
          <a:p>
            <a:pPr marL="285750" indent="-285750">
              <a:buFont typeface="Arial" charset="0"/>
              <a:buChar char="•"/>
            </a:pPr>
            <a:endParaRPr lang="en-CA" sz="1000" dirty="0">
              <a:latin typeface="Oriya Sangam MN" charset="0"/>
              <a:ea typeface="Oriya Sangam MN" charset="0"/>
              <a:cs typeface="Oriya Sangam MN" charset="0"/>
            </a:endParaRPr>
          </a:p>
          <a:p>
            <a:pPr marL="285750" indent="-285750">
              <a:buFont typeface="Arial" charset="0"/>
              <a:buChar char="•"/>
            </a:pPr>
            <a:r>
              <a:rPr lang="en-CA" sz="1000" dirty="0">
                <a:latin typeface="Oriya Sangam MN" charset="0"/>
                <a:ea typeface="Oriya Sangam MN" charset="0"/>
                <a:cs typeface="Oriya Sangam MN" charset="0"/>
              </a:rPr>
              <a:t>The customization of supports ensures this model works for people of varying needs and ages, as long as the supports can be maintained through sufficient funding, circle involvement, and other strategies</a:t>
            </a:r>
          </a:p>
          <a:p>
            <a:pPr marL="285750" indent="-285750">
              <a:buFont typeface="Arial" charset="0"/>
              <a:buChar char="•"/>
            </a:pPr>
            <a:endParaRPr lang="en-CA" sz="1000" dirty="0">
              <a:latin typeface="Oriya Sangam MN" charset="0"/>
              <a:ea typeface="Oriya Sangam MN" charset="0"/>
              <a:cs typeface="Oriya Sangam MN" charset="0"/>
            </a:endParaRPr>
          </a:p>
          <a:p>
            <a:pPr marL="285750" indent="-285750">
              <a:buFont typeface="Arial" charset="0"/>
              <a:buChar char="•"/>
            </a:pPr>
            <a:r>
              <a:rPr lang="en-CA" sz="1000" dirty="0">
                <a:latin typeface="Oriya Sangam MN" charset="0"/>
                <a:ea typeface="Oriya Sangam MN" charset="0"/>
                <a:cs typeface="Oriya Sangam MN" charset="0"/>
              </a:rPr>
              <a:t>This model requires a high degree of initiative and involvement from the individuals’ families and networks of support, which may include equity contributions and ongoing support/maintenance roles</a:t>
            </a:r>
          </a:p>
          <a:p>
            <a:pPr marL="285750" indent="-285750">
              <a:buFont typeface="Arial" charset="0"/>
              <a:buChar char="•"/>
            </a:pPr>
            <a:endParaRPr lang="en-CA" sz="1000" dirty="0">
              <a:latin typeface="Oriya Sangam MN" charset="0"/>
              <a:ea typeface="Oriya Sangam MN" charset="0"/>
              <a:cs typeface="Oriya Sangam MN" charset="0"/>
            </a:endParaRPr>
          </a:p>
          <a:p>
            <a:pPr marL="285750" indent="-285750">
              <a:buFont typeface="Arial" charset="0"/>
              <a:buChar char="•"/>
            </a:pPr>
            <a:r>
              <a:rPr lang="en-CA" sz="1000" dirty="0">
                <a:latin typeface="Oriya Sangam MN" charset="0"/>
                <a:ea typeface="Oriya Sangam MN" charset="0"/>
                <a:cs typeface="Oriya Sangam MN" charset="0"/>
              </a:rPr>
              <a:t>This model requires considerable effort and determination, particularly for a new organization; strong partnerships and ability to access early funding can help get the project off the ground</a:t>
            </a:r>
          </a:p>
        </p:txBody>
      </p:sp>
      <p:sp>
        <p:nvSpPr>
          <p:cNvPr id="11"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5</a:t>
            </a:r>
          </a:p>
        </p:txBody>
      </p:sp>
    </p:spTree>
    <p:extLst>
      <p:ext uri="{BB962C8B-B14F-4D97-AF65-F5344CB8AC3E}">
        <p14:creationId xmlns:p14="http://schemas.microsoft.com/office/powerpoint/2010/main" val="1782196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816350"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474787"/>
            <a:ext cx="4076700"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Key Themes and Principles</a:t>
            </a:r>
          </a:p>
        </p:txBody>
      </p:sp>
      <p:sp>
        <p:nvSpPr>
          <p:cNvPr id="27" name="Rectangle 26"/>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28071" y="1550204"/>
            <a:ext cx="3174522" cy="3816429"/>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TextBox 55"/>
          <p:cNvSpPr txBox="1"/>
          <p:nvPr/>
        </p:nvSpPr>
        <p:spPr>
          <a:xfrm>
            <a:off x="7632481" y="1766768"/>
            <a:ext cx="2794887" cy="923330"/>
          </a:xfrm>
          <a:prstGeom prst="rect">
            <a:avLst/>
          </a:prstGeom>
          <a:noFill/>
          <a:ln>
            <a:noFill/>
          </a:ln>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Tips for the Process</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57" name="TextBox 56"/>
          <p:cNvSpPr txBox="1"/>
          <p:nvPr/>
        </p:nvSpPr>
        <p:spPr>
          <a:xfrm>
            <a:off x="7603296" y="2434836"/>
            <a:ext cx="2824072" cy="2246769"/>
          </a:xfrm>
          <a:prstGeom prst="rect">
            <a:avLst/>
          </a:prstGeom>
          <a:noFill/>
        </p:spPr>
        <p:txBody>
          <a:bodyPr wrap="square" rtlCol="0">
            <a:spAutoFit/>
          </a:bodyPr>
          <a:lstStyle/>
          <a:p>
            <a:pPr marL="171450" indent="-171450">
              <a:buFont typeface="Arial" charset="0"/>
              <a:buChar char="•"/>
            </a:pPr>
            <a:r>
              <a:rPr lang="en-US" sz="1000" dirty="0">
                <a:latin typeface="Oriya Sangam MN" charset="0"/>
                <a:ea typeface="Oriya Sangam MN" charset="0"/>
                <a:cs typeface="Oriya Sangam MN" charset="0"/>
              </a:rPr>
              <a:t>Document the entire process in detail!</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Keep the needs of people close to heart and let the process be informed by the philosophy behind the vision </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Involve and consult with different stakeholders and experts as needed throughout the process</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Be open to learning and pivoting along your journey; key moments of creativity, flexibility, and collaboration can lead to great solutions</a:t>
            </a:r>
          </a:p>
        </p:txBody>
      </p:sp>
      <p:sp>
        <p:nvSpPr>
          <p:cNvPr id="21" name="TextBox 20"/>
          <p:cNvSpPr txBox="1"/>
          <p:nvPr/>
        </p:nvSpPr>
        <p:spPr>
          <a:xfrm>
            <a:off x="1135422" y="1550204"/>
            <a:ext cx="1831765"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Custom Solutions</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cxnSp>
        <p:nvCxnSpPr>
          <p:cNvPr id="22" name="Straight Connector 21"/>
          <p:cNvCxnSpPr/>
          <p:nvPr/>
        </p:nvCxnSpPr>
        <p:spPr>
          <a:xfrm>
            <a:off x="1215637" y="2096379"/>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48932" y="2202631"/>
            <a:ext cx="2237206" cy="861774"/>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separation of housing and supports and the ability to accommodate scattered housing allow individuals to live in a way that works for them. </a:t>
            </a:r>
          </a:p>
        </p:txBody>
      </p:sp>
      <p:sp>
        <p:nvSpPr>
          <p:cNvPr id="24" name="TextBox 23"/>
          <p:cNvSpPr txBox="1"/>
          <p:nvPr/>
        </p:nvSpPr>
        <p:spPr>
          <a:xfrm>
            <a:off x="3798888" y="1560365"/>
            <a:ext cx="1721853"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Circle of Support</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cxnSp>
        <p:nvCxnSpPr>
          <p:cNvPr id="25" name="Straight Connector 24"/>
          <p:cNvCxnSpPr/>
          <p:nvPr/>
        </p:nvCxnSpPr>
        <p:spPr>
          <a:xfrm>
            <a:off x="3879103" y="2106540"/>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69703" y="2228433"/>
            <a:ext cx="2488222" cy="1169551"/>
          </a:xfrm>
          <a:prstGeom prst="rect">
            <a:avLst/>
          </a:prstGeom>
          <a:noFill/>
        </p:spPr>
        <p:txBody>
          <a:bodyPr wrap="square" rtlCol="0">
            <a:spAutoFit/>
          </a:bodyPr>
          <a:lstStyle/>
          <a:p>
            <a:r>
              <a:rPr lang="en-US" sz="1000" dirty="0">
                <a:latin typeface="Oriya Sangam MN" charset="0"/>
                <a:ea typeface="Oriya Sangam MN" charset="0"/>
                <a:cs typeface="Oriya Sangam MN" charset="0"/>
              </a:rPr>
              <a:t>This model requires a strong “circle of support” whose role is to advocate for the individual, be actively engaged throughout the process, and remain involved to ensure that the individual is well housed and supported.</a:t>
            </a:r>
          </a:p>
        </p:txBody>
      </p:sp>
      <p:sp>
        <p:nvSpPr>
          <p:cNvPr id="29" name="TextBox 28"/>
          <p:cNvSpPr txBox="1"/>
          <p:nvPr/>
        </p:nvSpPr>
        <p:spPr>
          <a:xfrm>
            <a:off x="1178117" y="3527210"/>
            <a:ext cx="1831765"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Individuals Lead</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cxnSp>
        <p:nvCxnSpPr>
          <p:cNvPr id="30" name="Straight Connector 29"/>
          <p:cNvCxnSpPr/>
          <p:nvPr/>
        </p:nvCxnSpPr>
        <p:spPr>
          <a:xfrm>
            <a:off x="1258332" y="4073385"/>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48932" y="4195278"/>
            <a:ext cx="2350686" cy="1323439"/>
          </a:xfrm>
          <a:prstGeom prst="rect">
            <a:avLst/>
          </a:prstGeom>
          <a:noFill/>
        </p:spPr>
        <p:txBody>
          <a:bodyPr wrap="square" rtlCol="0">
            <a:spAutoFit/>
          </a:bodyPr>
          <a:lstStyle/>
          <a:p>
            <a:r>
              <a:rPr lang="en-US" sz="1000" dirty="0">
                <a:latin typeface="Oriya Sangam MN" charset="0"/>
                <a:ea typeface="Oriya Sangam MN" charset="0"/>
                <a:cs typeface="Oriya Sangam MN" charset="0"/>
              </a:rPr>
              <a:t>Unlike a group home, the individual has ownership over their space and is able to receive one-on-one, individualized care.  This also creates a dynamic in which the role of the support workers is to follow the individual’s lead, while respecting their space.</a:t>
            </a:r>
          </a:p>
        </p:txBody>
      </p:sp>
      <p:sp>
        <p:nvSpPr>
          <p:cNvPr id="35" name="TextBox 34"/>
          <p:cNvSpPr txBox="1"/>
          <p:nvPr/>
        </p:nvSpPr>
        <p:spPr>
          <a:xfrm>
            <a:off x="3798888" y="3527210"/>
            <a:ext cx="1831765"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Built on Trust</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cxnSp>
        <p:nvCxnSpPr>
          <p:cNvPr id="37" name="Straight Connector 36"/>
          <p:cNvCxnSpPr/>
          <p:nvPr/>
        </p:nvCxnSpPr>
        <p:spPr>
          <a:xfrm>
            <a:off x="3879103" y="4073385"/>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69703" y="4195278"/>
            <a:ext cx="2316772" cy="1015663"/>
          </a:xfrm>
          <a:prstGeom prst="rect">
            <a:avLst/>
          </a:prstGeom>
          <a:noFill/>
        </p:spPr>
        <p:txBody>
          <a:bodyPr wrap="square" rtlCol="0">
            <a:spAutoFit/>
          </a:bodyPr>
          <a:lstStyle/>
          <a:p>
            <a:r>
              <a:rPr lang="en-US" sz="1000" dirty="0">
                <a:latin typeface="Oriya Sangam MN" charset="0"/>
                <a:ea typeface="Oriya Sangam MN" charset="0"/>
                <a:cs typeface="Oriya Sangam MN" charset="0"/>
              </a:rPr>
              <a:t>Trust between organizations, families, and various stakeholders is key to making this model work. These relationships are important for navigating challenges and remaining aligned to the vision.</a:t>
            </a:r>
          </a:p>
        </p:txBody>
      </p:sp>
      <p:sp>
        <p:nvSpPr>
          <p:cNvPr id="20"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6</a:t>
            </a:r>
          </a:p>
        </p:txBody>
      </p:sp>
    </p:spTree>
    <p:extLst>
      <p:ext uri="{BB962C8B-B14F-4D97-AF65-F5344CB8AC3E}">
        <p14:creationId xmlns:p14="http://schemas.microsoft.com/office/powerpoint/2010/main" val="201174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816350"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474787"/>
            <a:ext cx="4076700"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Pathway to Creating Housing </a:t>
            </a:r>
          </a:p>
        </p:txBody>
      </p:sp>
      <p:sp>
        <p:nvSpPr>
          <p:cNvPr id="28" name="Rectangle 27"/>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hlinkClick r:id="rId2" action="ppaction://hlinksldjump"/>
          </p:cNvPr>
          <p:cNvSpPr/>
          <p:nvPr/>
        </p:nvSpPr>
        <p:spPr>
          <a:xfrm>
            <a:off x="1238250"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584325"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Discover</a:t>
            </a:r>
          </a:p>
          <a:p>
            <a:endParaRPr lang="en-US" sz="1600" b="1" dirty="0">
              <a:latin typeface="Oriya Sangam MN" charset="0"/>
              <a:ea typeface="Oriya Sangam MN" charset="0"/>
              <a:cs typeface="Oriya Sangam MN" charset="0"/>
            </a:endParaRPr>
          </a:p>
        </p:txBody>
      </p:sp>
      <p:sp>
        <p:nvSpPr>
          <p:cNvPr id="51" name="TextBox 50"/>
          <p:cNvSpPr txBox="1"/>
          <p:nvPr/>
        </p:nvSpPr>
        <p:spPr>
          <a:xfrm>
            <a:off x="1358502" y="3590618"/>
            <a:ext cx="1714500" cy="2400657"/>
          </a:xfrm>
          <a:prstGeom prst="rect">
            <a:avLst/>
          </a:prstGeom>
          <a:noFill/>
        </p:spPr>
        <p:txBody>
          <a:bodyPr wrap="square" rtlCol="0">
            <a:spAutoFit/>
          </a:bodyPr>
          <a:lstStyle/>
          <a:p>
            <a:pPr marL="171450" indent="-171450">
              <a:buFont typeface="Arial" charset="0"/>
              <a:buChar char="•"/>
            </a:pPr>
            <a:r>
              <a:rPr lang="en-US" sz="1000" dirty="0">
                <a:latin typeface="Oriya Sangam MN" charset="0"/>
                <a:ea typeface="Oriya Sangam MN" charset="0"/>
                <a:cs typeface="Oriya Sangam MN" charset="0"/>
              </a:rPr>
              <a:t>What is the problem we’re trying to solve?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Who are the stakeholders?</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are the needs of the individuals we serve?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are we looking for in our approach to the solution?</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endParaRPr lang="en-US" sz="1000" dirty="0">
              <a:latin typeface="Oriya Sangam MN" charset="0"/>
              <a:ea typeface="Oriya Sangam MN" charset="0"/>
              <a:cs typeface="Oriya Sangam MN" charset="0"/>
            </a:endParaRPr>
          </a:p>
        </p:txBody>
      </p:sp>
      <p:sp>
        <p:nvSpPr>
          <p:cNvPr id="52" name="TextBox 51"/>
          <p:cNvSpPr txBox="1"/>
          <p:nvPr/>
        </p:nvSpPr>
        <p:spPr>
          <a:xfrm>
            <a:off x="3378001" y="3590618"/>
            <a:ext cx="1714500" cy="2246769"/>
          </a:xfrm>
          <a:prstGeom prst="rect">
            <a:avLst/>
          </a:prstGeom>
          <a:noFill/>
        </p:spPr>
        <p:txBody>
          <a:bodyPr wrap="square" rtlCol="0">
            <a:spAutoFit/>
          </a:bodyPr>
          <a:lstStyle/>
          <a:p>
            <a:pPr marL="171450" indent="-171450">
              <a:buFont typeface="Arial" charset="0"/>
              <a:buChar char="•"/>
            </a:pPr>
            <a:r>
              <a:rPr lang="en-US" sz="1000" dirty="0">
                <a:latin typeface="Oriya Sangam MN" charset="0"/>
                <a:ea typeface="Oriya Sangam MN" charset="0"/>
                <a:cs typeface="Oriya Sangam MN" charset="0"/>
              </a:rPr>
              <a:t>What is the housing and support model we want to pursue?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is the vision and concept of our solution?</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do we need to prepare to execute this vision?</a:t>
            </a:r>
          </a:p>
          <a:p>
            <a:pPr marL="171450" indent="-171450">
              <a:buFont typeface="Arial" charset="0"/>
              <a:buChar char="•"/>
            </a:pPr>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p:txBody>
      </p:sp>
      <p:sp>
        <p:nvSpPr>
          <p:cNvPr id="53" name="TextBox 52"/>
          <p:cNvSpPr txBox="1"/>
          <p:nvPr/>
        </p:nvSpPr>
        <p:spPr>
          <a:xfrm>
            <a:off x="5505445" y="3436729"/>
            <a:ext cx="1714500" cy="2400657"/>
          </a:xfrm>
          <a:prstGeom prst="rect">
            <a:avLst/>
          </a:prstGeom>
          <a:noFill/>
        </p:spPr>
        <p:txBody>
          <a:bodyPr wrap="square" rtlCol="0">
            <a:spAutoFit/>
          </a:bodyPr>
          <a:lstStyle/>
          <a:p>
            <a:pPr marL="171450" indent="-171450">
              <a:buFont typeface="Arial" charset="0"/>
              <a:buChar char="•"/>
            </a:pPr>
            <a:endParaRPr lang="en-US" sz="1000">
              <a:latin typeface="Oriya Sangam MN" charset="0"/>
              <a:ea typeface="Oriya Sangam MN" charset="0"/>
              <a:cs typeface="Oriya Sangam MN" charset="0"/>
            </a:endParaRPr>
          </a:p>
          <a:p>
            <a:pPr marL="171450" indent="-171450">
              <a:buFont typeface="Arial" charset="0"/>
              <a:buChar char="•"/>
            </a:pPr>
            <a:r>
              <a:rPr lang="en-US" sz="1000">
                <a:latin typeface="Oriya Sangam MN" charset="0"/>
                <a:ea typeface="Oriya Sangam MN" charset="0"/>
                <a:cs typeface="Oriya Sangam MN" charset="0"/>
              </a:rPr>
              <a:t>What is the outcome that meets the vision?</a:t>
            </a:r>
          </a:p>
          <a:p>
            <a:pPr marL="171450" indent="-171450">
              <a:buFont typeface="Arial" charset="0"/>
              <a:buChar char="•"/>
            </a:pPr>
            <a:endParaRPr lang="en-US" sz="1000">
              <a:latin typeface="Oriya Sangam MN" charset="0"/>
              <a:ea typeface="Oriya Sangam MN" charset="0"/>
              <a:cs typeface="Oriya Sangam MN" charset="0"/>
            </a:endParaRPr>
          </a:p>
          <a:p>
            <a:pPr marL="171450" indent="-171450">
              <a:buFont typeface="Arial" charset="0"/>
              <a:buChar char="•"/>
            </a:pPr>
            <a:r>
              <a:rPr lang="en-US" sz="1000">
                <a:latin typeface="Oriya Sangam MN" charset="0"/>
                <a:ea typeface="Oriya Sangam MN" charset="0"/>
                <a:cs typeface="Oriya Sangam MN" charset="0"/>
              </a:rPr>
              <a:t>What are the actionable steps to creating this outcome?</a:t>
            </a:r>
          </a:p>
          <a:p>
            <a:pPr marL="171450" indent="-171450">
              <a:buFont typeface="Arial" charset="0"/>
              <a:buChar char="•"/>
            </a:pPr>
            <a:endParaRPr lang="en-US" sz="1000">
              <a:latin typeface="Oriya Sangam MN" charset="0"/>
              <a:ea typeface="Oriya Sangam MN" charset="0"/>
              <a:cs typeface="Oriya Sangam MN" charset="0"/>
            </a:endParaRPr>
          </a:p>
          <a:p>
            <a:pPr marL="171450" indent="-171450">
              <a:buFont typeface="Arial" charset="0"/>
              <a:buChar char="•"/>
            </a:pPr>
            <a:r>
              <a:rPr lang="en-US" sz="1000">
                <a:latin typeface="Oriya Sangam MN" charset="0"/>
                <a:ea typeface="Oriya Sangam MN" charset="0"/>
                <a:cs typeface="Oriya Sangam MN" charset="0"/>
              </a:rPr>
              <a:t>Who do we need to work with?</a:t>
            </a:r>
          </a:p>
          <a:p>
            <a:pPr marL="171450" indent="-171450">
              <a:buFont typeface="Arial" charset="0"/>
              <a:buChar char="•"/>
            </a:pPr>
            <a:endParaRPr lang="en-US" sz="1000">
              <a:latin typeface="Oriya Sangam MN" charset="0"/>
              <a:ea typeface="Oriya Sangam MN" charset="0"/>
              <a:cs typeface="Oriya Sangam MN" charset="0"/>
            </a:endParaRPr>
          </a:p>
          <a:p>
            <a:pPr marL="171450" indent="-171450">
              <a:buFont typeface="Arial" charset="0"/>
              <a:buChar char="•"/>
            </a:pPr>
            <a:r>
              <a:rPr lang="en-US" sz="1000">
                <a:latin typeface="Oriya Sangam MN" charset="0"/>
                <a:ea typeface="Oriya Sangam MN" charset="0"/>
                <a:cs typeface="Oriya Sangam MN" charset="0"/>
              </a:rPr>
              <a:t>What are the pieces we need to develop?</a:t>
            </a:r>
          </a:p>
        </p:txBody>
      </p:sp>
      <p:sp>
        <p:nvSpPr>
          <p:cNvPr id="54" name="TextBox 53"/>
          <p:cNvSpPr txBox="1"/>
          <p:nvPr/>
        </p:nvSpPr>
        <p:spPr>
          <a:xfrm>
            <a:off x="7656511" y="3555764"/>
            <a:ext cx="1714500" cy="1785104"/>
          </a:xfrm>
          <a:prstGeom prst="rect">
            <a:avLst/>
          </a:prstGeom>
          <a:noFill/>
        </p:spPr>
        <p:txBody>
          <a:bodyPr wrap="square" rtlCol="0">
            <a:spAutoFit/>
          </a:bodyPr>
          <a:lstStyle/>
          <a:p>
            <a:pPr marL="171450" indent="-171450">
              <a:buFont typeface="Arial" charset="0"/>
              <a:buChar char="•"/>
            </a:pPr>
            <a:r>
              <a:rPr lang="en-US" sz="1000" dirty="0">
                <a:latin typeface="Oriya Sangam MN" charset="0"/>
                <a:ea typeface="Oriya Sangam MN" charset="0"/>
                <a:cs typeface="Oriya Sangam MN" charset="0"/>
              </a:rPr>
              <a:t>What final preparations do we need to make before we deliver the outcome?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How do we manage the transition from the current situation to the new situation?</a:t>
            </a:r>
          </a:p>
          <a:p>
            <a:pPr marL="171450" indent="-171450">
              <a:buFont typeface="Arial" charset="0"/>
              <a:buChar char="•"/>
            </a:pPr>
            <a:endParaRPr lang="en-US" sz="1000" dirty="0">
              <a:latin typeface="Oriya Sangam MN" charset="0"/>
              <a:ea typeface="Oriya Sangam MN" charset="0"/>
              <a:cs typeface="Oriya Sangam MN" charset="0"/>
            </a:endParaRPr>
          </a:p>
        </p:txBody>
      </p:sp>
      <p:sp>
        <p:nvSpPr>
          <p:cNvPr id="55" name="TextBox 54"/>
          <p:cNvSpPr txBox="1"/>
          <p:nvPr/>
        </p:nvSpPr>
        <p:spPr>
          <a:xfrm>
            <a:off x="9901236" y="3555764"/>
            <a:ext cx="1714500" cy="2246769"/>
          </a:xfrm>
          <a:prstGeom prst="rect">
            <a:avLst/>
          </a:prstGeom>
          <a:noFill/>
        </p:spPr>
        <p:txBody>
          <a:bodyPr wrap="square" rtlCol="0">
            <a:spAutoFit/>
          </a:bodyPr>
          <a:lstStyle/>
          <a:p>
            <a:pPr marL="171450" indent="-171450">
              <a:buFont typeface="Arial" charset="0"/>
              <a:buChar char="•"/>
            </a:pPr>
            <a:r>
              <a:rPr lang="en-US" sz="1000" dirty="0">
                <a:latin typeface="Oriya Sangam MN" charset="0"/>
                <a:ea typeface="Oriya Sangam MN" charset="0"/>
                <a:cs typeface="Oriya Sangam MN" charset="0"/>
              </a:rPr>
              <a:t>What do we need to do to maintain and grow the outcome?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Is the outcome meeting the needs of all stakeholders?</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does the future look like?</a:t>
            </a:r>
          </a:p>
          <a:p>
            <a:pPr marL="171450" indent="-171450">
              <a:buFont typeface="Arial" charset="0"/>
              <a:buChar char="•"/>
            </a:pPr>
            <a:endParaRPr lang="en-US" sz="1000" dirty="0">
              <a:latin typeface="Oriya Sangam MN" charset="0"/>
              <a:ea typeface="Oriya Sangam MN" charset="0"/>
              <a:cs typeface="Oriya Sangam MN" charset="0"/>
            </a:endParaRPr>
          </a:p>
          <a:p>
            <a:pPr marL="171450" indent="-171450">
              <a:buFont typeface="Arial" charset="0"/>
              <a:buChar char="•"/>
            </a:pPr>
            <a:r>
              <a:rPr lang="en-US" sz="1000" dirty="0">
                <a:latin typeface="Oriya Sangam MN" charset="0"/>
                <a:ea typeface="Oriya Sangam MN" charset="0"/>
                <a:cs typeface="Oriya Sangam MN" charset="0"/>
              </a:rPr>
              <a:t>What have we learned from our experience?</a:t>
            </a:r>
          </a:p>
        </p:txBody>
      </p:sp>
      <p:sp>
        <p:nvSpPr>
          <p:cNvPr id="56" name="Rectangle 55">
            <a:hlinkClick r:id="rId3" action="ppaction://hlinksldjump"/>
          </p:cNvPr>
          <p:cNvSpPr/>
          <p:nvPr/>
        </p:nvSpPr>
        <p:spPr>
          <a:xfrm>
            <a:off x="3382168"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hlinkClick r:id="rId3" action="ppaction://hlinksldjump"/>
          </p:cNvPr>
          <p:cNvSpPr txBox="1"/>
          <p:nvPr/>
        </p:nvSpPr>
        <p:spPr>
          <a:xfrm>
            <a:off x="3889373"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Define</a:t>
            </a:r>
          </a:p>
          <a:p>
            <a:endParaRPr lang="en-US" sz="1600" b="1" dirty="0">
              <a:latin typeface="Oriya Sangam MN" charset="0"/>
              <a:ea typeface="Oriya Sangam MN" charset="0"/>
              <a:cs typeface="Oriya Sangam MN" charset="0"/>
            </a:endParaRPr>
          </a:p>
        </p:txBody>
      </p:sp>
      <p:sp>
        <p:nvSpPr>
          <p:cNvPr id="58" name="Rectangle 57">
            <a:hlinkClick r:id="rId4" action="ppaction://hlinksldjump"/>
          </p:cNvPr>
          <p:cNvSpPr/>
          <p:nvPr/>
        </p:nvSpPr>
        <p:spPr>
          <a:xfrm>
            <a:off x="5526086"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hlinkClick r:id="rId4" action="ppaction://hlinksldjump"/>
          </p:cNvPr>
          <p:cNvSpPr txBox="1"/>
          <p:nvPr/>
        </p:nvSpPr>
        <p:spPr>
          <a:xfrm>
            <a:off x="5934470"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Develop</a:t>
            </a:r>
          </a:p>
          <a:p>
            <a:endParaRPr lang="en-US" sz="1600" b="1" dirty="0">
              <a:latin typeface="Oriya Sangam MN" charset="0"/>
              <a:ea typeface="Oriya Sangam MN" charset="0"/>
              <a:cs typeface="Oriya Sangam MN" charset="0"/>
            </a:endParaRPr>
          </a:p>
        </p:txBody>
      </p:sp>
      <p:sp>
        <p:nvSpPr>
          <p:cNvPr id="60" name="Rectangle 59">
            <a:hlinkClick r:id="rId5" action="ppaction://hlinksldjump"/>
          </p:cNvPr>
          <p:cNvSpPr/>
          <p:nvPr/>
        </p:nvSpPr>
        <p:spPr>
          <a:xfrm>
            <a:off x="7670004"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hlinkClick r:id="rId5" action="ppaction://hlinksldjump"/>
          </p:cNvPr>
          <p:cNvSpPr txBox="1"/>
          <p:nvPr/>
        </p:nvSpPr>
        <p:spPr>
          <a:xfrm>
            <a:off x="8177209"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Deliver</a:t>
            </a:r>
          </a:p>
          <a:p>
            <a:endParaRPr lang="en-US" sz="1600" b="1" dirty="0">
              <a:latin typeface="Oriya Sangam MN" charset="0"/>
              <a:ea typeface="Oriya Sangam MN" charset="0"/>
              <a:cs typeface="Oriya Sangam MN" charset="0"/>
            </a:endParaRPr>
          </a:p>
        </p:txBody>
      </p:sp>
      <p:sp>
        <p:nvSpPr>
          <p:cNvPr id="62" name="Rectangle 61">
            <a:hlinkClick r:id="rId6" action="ppaction://hlinksldjump"/>
          </p:cNvPr>
          <p:cNvSpPr/>
          <p:nvPr/>
        </p:nvSpPr>
        <p:spPr>
          <a:xfrm>
            <a:off x="9806384"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hlinkClick r:id="rId6" action="ppaction://hlinksldjump"/>
          </p:cNvPr>
          <p:cNvSpPr txBox="1"/>
          <p:nvPr/>
        </p:nvSpPr>
        <p:spPr>
          <a:xfrm>
            <a:off x="10214768"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Extend</a:t>
            </a:r>
          </a:p>
          <a:p>
            <a:endParaRPr lang="en-US" sz="1600" b="1" dirty="0">
              <a:latin typeface="Oriya Sangam MN" charset="0"/>
              <a:ea typeface="Oriya Sangam MN" charset="0"/>
              <a:cs typeface="Oriya Sangam MN" charset="0"/>
            </a:endParaRPr>
          </a:p>
        </p:txBody>
      </p:sp>
      <p:sp>
        <p:nvSpPr>
          <p:cNvPr id="64" name="Right Arrow 63"/>
          <p:cNvSpPr/>
          <p:nvPr/>
        </p:nvSpPr>
        <p:spPr>
          <a:xfrm>
            <a:off x="1529628" y="2266734"/>
            <a:ext cx="1269856" cy="2767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a:off x="3600323" y="2266734"/>
            <a:ext cx="1269856" cy="2767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a:off x="5796828" y="2249331"/>
            <a:ext cx="1269856" cy="2767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p:cNvSpPr/>
          <p:nvPr/>
        </p:nvSpPr>
        <p:spPr>
          <a:xfrm>
            <a:off x="7867523" y="2249331"/>
            <a:ext cx="1269856" cy="2767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p:cNvSpPr/>
          <p:nvPr/>
        </p:nvSpPr>
        <p:spPr>
          <a:xfrm>
            <a:off x="10031831" y="2261262"/>
            <a:ext cx="1269856" cy="2767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7</a:t>
            </a:r>
          </a:p>
        </p:txBody>
      </p:sp>
    </p:spTree>
    <p:extLst>
      <p:ext uri="{BB962C8B-B14F-4D97-AF65-F5344CB8AC3E}">
        <p14:creationId xmlns:p14="http://schemas.microsoft.com/office/powerpoint/2010/main" val="186039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58544" y="2817531"/>
            <a:ext cx="1721853" cy="92333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Identify a Need for Change</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2" name="Cloud Callout 1"/>
          <p:cNvSpPr/>
          <p:nvPr/>
        </p:nvSpPr>
        <p:spPr>
          <a:xfrm>
            <a:off x="1602939" y="1881178"/>
            <a:ext cx="746944" cy="622453"/>
          </a:xfrm>
          <a:prstGeom prst="cloud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201965" y="2817531"/>
            <a:ext cx="1721853" cy="73866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Explore and Research</a:t>
            </a:r>
          </a:p>
          <a:p>
            <a:endParaRPr lang="en-US" sz="1400" b="1" dirty="0">
              <a:latin typeface="Oriya Sangam MN" charset="0"/>
              <a:ea typeface="Oriya Sangam MN" charset="0"/>
              <a:cs typeface="Oriya Sangam MN" charset="0"/>
            </a:endParaRPr>
          </a:p>
        </p:txBody>
      </p:sp>
      <p:sp>
        <p:nvSpPr>
          <p:cNvPr id="47" name="TextBox 46"/>
          <p:cNvSpPr txBox="1"/>
          <p:nvPr/>
        </p:nvSpPr>
        <p:spPr>
          <a:xfrm>
            <a:off x="5251978" y="3027043"/>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Consultation</a:t>
            </a:r>
          </a:p>
          <a:p>
            <a:endParaRPr lang="en-US" sz="1400" b="1" dirty="0">
              <a:latin typeface="Oriya Sangam MN" charset="0"/>
              <a:ea typeface="Oriya Sangam MN" charset="0"/>
              <a:cs typeface="Oriya Sangam MN" charset="0"/>
            </a:endParaRPr>
          </a:p>
        </p:txBody>
      </p:sp>
      <p:sp>
        <p:nvSpPr>
          <p:cNvPr id="56" name="TextBox 55"/>
          <p:cNvSpPr txBox="1"/>
          <p:nvPr/>
        </p:nvSpPr>
        <p:spPr>
          <a:xfrm>
            <a:off x="7322623" y="3022068"/>
            <a:ext cx="1721853"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Synthesize</a:t>
            </a:r>
          </a:p>
        </p:txBody>
      </p:sp>
      <p:cxnSp>
        <p:nvCxnSpPr>
          <p:cNvPr id="8" name="Straight Connector 7"/>
          <p:cNvCxnSpPr/>
          <p:nvPr/>
        </p:nvCxnSpPr>
        <p:spPr>
          <a:xfrm>
            <a:off x="1238759"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28325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368901"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299929" y="3485599"/>
            <a:ext cx="1641638" cy="1169551"/>
          </a:xfrm>
          <a:prstGeom prst="rect">
            <a:avLst/>
          </a:prstGeom>
          <a:noFill/>
        </p:spPr>
        <p:txBody>
          <a:bodyPr wrap="square" rtlCol="0">
            <a:spAutoFit/>
          </a:bodyPr>
          <a:lstStyle/>
          <a:p>
            <a:r>
              <a:rPr lang="en-US" sz="1000" dirty="0">
                <a:latin typeface="Oriya Sangam MN" charset="0"/>
                <a:ea typeface="Oriya Sangam MN" charset="0"/>
                <a:cs typeface="Oriya Sangam MN" charset="0"/>
              </a:rPr>
              <a:t>Toward the end of the discovery phase, pull together all the different pieces of information that will help with defining a solution approach. </a:t>
            </a:r>
          </a:p>
        </p:txBody>
      </p:sp>
      <p:sp>
        <p:nvSpPr>
          <p:cNvPr id="29" name="Rectangle 28"/>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713104" y="1903068"/>
            <a:ext cx="732909" cy="732909"/>
          </a:xfrm>
          <a:prstGeom prst="rect">
            <a:avLst/>
          </a:prstGeom>
          <a:solidFill>
            <a:schemeClr val="bg1"/>
          </a:solidFill>
        </p:spPr>
      </p:pic>
      <p:sp>
        <p:nvSpPr>
          <p:cNvPr id="31" name="Rectangle 30"/>
          <p:cNvSpPr/>
          <p:nvPr/>
        </p:nvSpPr>
        <p:spPr>
          <a:xfrm>
            <a:off x="5106491"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5605126" y="1937618"/>
            <a:ext cx="809941" cy="660777"/>
          </a:xfrm>
          <a:prstGeom prst="rect">
            <a:avLst/>
          </a:prstGeom>
        </p:spPr>
      </p:pic>
      <p:sp>
        <p:nvSpPr>
          <p:cNvPr id="37" name="Rectangle 36"/>
          <p:cNvSpPr/>
          <p:nvPr/>
        </p:nvSpPr>
        <p:spPr>
          <a:xfrm>
            <a:off x="7153645"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6200000">
            <a:off x="7680412" y="1996774"/>
            <a:ext cx="299449" cy="43750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rot="5400000">
            <a:off x="8203611" y="1996774"/>
            <a:ext cx="299450" cy="4375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33541" y="462346"/>
            <a:ext cx="5050267" cy="744790"/>
            <a:chOff x="1033541" y="462346"/>
            <a:chExt cx="5050267" cy="744790"/>
          </a:xfrm>
        </p:grpSpPr>
        <p:sp>
          <p:nvSpPr>
            <p:cNvPr id="44" name="Rectangle 43"/>
            <p:cNvSpPr/>
            <p:nvPr/>
          </p:nvSpPr>
          <p:spPr>
            <a:xfrm>
              <a:off x="1033541" y="636270"/>
              <a:ext cx="4952731" cy="558800"/>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1 : Discover</a:t>
              </a:r>
            </a:p>
          </p:txBody>
        </p:sp>
        <p:sp>
          <p:nvSpPr>
            <p:cNvPr id="49" name="Rectangle 48"/>
            <p:cNvSpPr/>
            <p:nvPr/>
          </p:nvSpPr>
          <p:spPr>
            <a:xfrm>
              <a:off x="1035442" y="648336"/>
              <a:ext cx="2247813" cy="55880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grpSp>
      <p:sp>
        <p:nvSpPr>
          <p:cNvPr id="34" name="Rectangle 33">
            <a:hlinkClick r:id="rId4" action="ppaction://hlinksldjump"/>
          </p:cNvPr>
          <p:cNvSpPr/>
          <p:nvPr/>
        </p:nvSpPr>
        <p:spPr>
          <a:xfrm>
            <a:off x="6703298" y="5742890"/>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6786105" y="5833353"/>
            <a:ext cx="273059" cy="273059"/>
          </a:xfrm>
          <a:prstGeom prst="rect">
            <a:avLst/>
          </a:prstGeom>
        </p:spPr>
      </p:pic>
      <p:sp>
        <p:nvSpPr>
          <p:cNvPr id="36" name="Rectangle 35">
            <a:hlinkClick r:id="rId4" action="ppaction://hlinksldjump"/>
          </p:cNvPr>
          <p:cNvSpPr/>
          <p:nvPr/>
        </p:nvSpPr>
        <p:spPr>
          <a:xfrm>
            <a:off x="8754928" y="5741975"/>
            <a:ext cx="438674" cy="418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stretch>
            <a:fillRect/>
          </a:stretch>
        </p:blipFill>
        <p:spPr>
          <a:xfrm>
            <a:off x="8837735" y="5832438"/>
            <a:ext cx="273059" cy="273059"/>
          </a:xfrm>
          <a:prstGeom prst="rect">
            <a:avLst/>
          </a:prstGeom>
        </p:spPr>
      </p:pic>
      <p:sp>
        <p:nvSpPr>
          <p:cNvPr id="38" name="TextBox 37"/>
          <p:cNvSpPr txBox="1"/>
          <p:nvPr/>
        </p:nvSpPr>
        <p:spPr>
          <a:xfrm>
            <a:off x="1129359" y="3485599"/>
            <a:ext cx="1901217" cy="1969770"/>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journey to creating new solutions is often triggered by dissatisfaction with the current state. What are the issues being faced and what are the forces for change? Initial conversations can lead to forming a group dedicated to discussing and pursuing the issue.</a:t>
            </a:r>
          </a:p>
          <a:p>
            <a:endParaRPr lang="en-US" sz="1200" dirty="0"/>
          </a:p>
        </p:txBody>
      </p:sp>
      <p:sp>
        <p:nvSpPr>
          <p:cNvPr id="39" name="TextBox 38"/>
          <p:cNvSpPr txBox="1"/>
          <p:nvPr/>
        </p:nvSpPr>
        <p:spPr>
          <a:xfrm>
            <a:off x="3171603" y="3501022"/>
            <a:ext cx="1899370" cy="2585323"/>
          </a:xfrm>
          <a:prstGeom prst="rect">
            <a:avLst/>
          </a:prstGeom>
          <a:noFill/>
        </p:spPr>
        <p:txBody>
          <a:bodyPr wrap="square" rtlCol="0">
            <a:spAutoFit/>
          </a:bodyPr>
          <a:lstStyle/>
          <a:p>
            <a:r>
              <a:rPr lang="en-US" sz="1000" dirty="0">
                <a:latin typeface="Oriya Sangam MN" charset="0"/>
                <a:ea typeface="Oriya Sangam MN" charset="0"/>
                <a:cs typeface="Oriya Sangam MN" charset="0"/>
              </a:rPr>
              <a:t>Gain inspiration by looking at existing innovative projects and models across Canada and worldwide. Discover background material in research papers, articles, and case studies</a:t>
            </a:r>
            <a:r>
              <a:rPr lang="en-US" sz="1000" b="1" dirty="0">
                <a:latin typeface="Oriya Sangam MN" charset="0"/>
                <a:ea typeface="Oriya Sangam MN" charset="0"/>
                <a:cs typeface="Oriya Sangam MN" charset="0"/>
              </a:rPr>
              <a:t>. </a:t>
            </a:r>
            <a:r>
              <a:rPr lang="en-US" sz="1000" dirty="0">
                <a:latin typeface="Oriya Sangam MN" charset="0"/>
                <a:ea typeface="Oriya Sangam MN" charset="0"/>
                <a:cs typeface="Oriya Sangam MN" charset="0"/>
              </a:rPr>
              <a:t>Make time to visit places and connect with organizations that have experience. There are also opportunities to attend conferences, workshops, and information sessions (or initiate your own event!).</a:t>
            </a:r>
          </a:p>
          <a:p>
            <a:endParaRPr lang="en-US" sz="1200" dirty="0"/>
          </a:p>
        </p:txBody>
      </p:sp>
      <p:sp>
        <p:nvSpPr>
          <p:cNvPr id="41" name="TextBox 40"/>
          <p:cNvSpPr txBox="1"/>
          <p:nvPr/>
        </p:nvSpPr>
        <p:spPr>
          <a:xfrm>
            <a:off x="5248376" y="3498798"/>
            <a:ext cx="1832648" cy="1938992"/>
          </a:xfrm>
          <a:prstGeom prst="rect">
            <a:avLst/>
          </a:prstGeom>
          <a:noFill/>
        </p:spPr>
        <p:txBody>
          <a:bodyPr wrap="square" rtlCol="0">
            <a:spAutoFit/>
          </a:bodyPr>
          <a:lstStyle/>
          <a:p>
            <a:r>
              <a:rPr lang="en-US" sz="1000" dirty="0">
                <a:latin typeface="Oriya Sangam MN" charset="0"/>
                <a:ea typeface="Oriya Sangam MN" charset="0"/>
                <a:cs typeface="Oriya Sangam MN" charset="0"/>
              </a:rPr>
              <a:t>Hold consultations with a variety of stakeholders to understand their perspectives on housing. Engaging people early in the process is important to gauge interest, gain insights, and gather support. Some of the most promising ideas and leads can emerge from these conversations. </a:t>
            </a:r>
          </a:p>
        </p:txBody>
      </p:sp>
      <p:sp>
        <p:nvSpPr>
          <p:cNvPr id="42" name="Slide Number Placeholder 1"/>
          <p:cNvSpPr>
            <a:spLocks noGrp="1"/>
          </p:cNvSpPr>
          <p:nvPr>
            <p:ph type="sldNum" sz="quarter" idx="12"/>
          </p:nvPr>
        </p:nvSpPr>
        <p:spPr>
          <a:xfrm>
            <a:off x="8610600" y="6356350"/>
            <a:ext cx="2743200" cy="365125"/>
          </a:xfrm>
        </p:spPr>
        <p:txBody>
          <a:bodyPr/>
          <a:lstStyle/>
          <a:p>
            <a:r>
              <a:rPr lang="en-US" b="1" dirty="0">
                <a:solidFill>
                  <a:schemeClr val="accent4"/>
                </a:solidFill>
                <a:latin typeface="Oriya Sangam MN" charset="0"/>
                <a:ea typeface="Oriya Sangam MN" charset="0"/>
                <a:cs typeface="Oriya Sangam MN" charset="0"/>
              </a:rPr>
              <a:t>8</a:t>
            </a:r>
          </a:p>
        </p:txBody>
      </p:sp>
    </p:spTree>
    <p:extLst>
      <p:ext uri="{BB962C8B-B14F-4D97-AF65-F5344CB8AC3E}">
        <p14:creationId xmlns:p14="http://schemas.microsoft.com/office/powerpoint/2010/main" val="15149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C8AB7-EC8A-0742-88D4-A0FD04CAACC7}" type="slidenum">
              <a:rPr lang="en-US" b="1" smtClean="0">
                <a:solidFill>
                  <a:schemeClr val="accent4"/>
                </a:solidFill>
                <a:latin typeface="Oriya Sangam MN" charset="0"/>
                <a:ea typeface="Oriya Sangam MN" charset="0"/>
                <a:cs typeface="Oriya Sangam MN" charset="0"/>
              </a:rPr>
              <a:t>9</a:t>
            </a:fld>
            <a:endParaRPr lang="en-US" b="1" dirty="0">
              <a:solidFill>
                <a:schemeClr val="accent4"/>
              </a:solidFill>
              <a:latin typeface="Oriya Sangam MN" charset="0"/>
              <a:ea typeface="Oriya Sangam MN" charset="0"/>
              <a:cs typeface="Oriya Sangam MN" charset="0"/>
            </a:endParaRPr>
          </a:p>
        </p:txBody>
      </p:sp>
      <p:sp>
        <p:nvSpPr>
          <p:cNvPr id="3" name="Rectangle 2"/>
          <p:cNvSpPr/>
          <p:nvPr/>
        </p:nvSpPr>
        <p:spPr>
          <a:xfrm>
            <a:off x="-23814" y="0"/>
            <a:ext cx="30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6336159" y="0"/>
            <a:ext cx="0" cy="697831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20094" y="682752"/>
            <a:ext cx="2596624" cy="512318"/>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51768" y="768549"/>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Consultation</a:t>
            </a:r>
          </a:p>
        </p:txBody>
      </p:sp>
      <p:sp>
        <p:nvSpPr>
          <p:cNvPr id="16" name="Rectangle 15"/>
          <p:cNvSpPr/>
          <p:nvPr/>
        </p:nvSpPr>
        <p:spPr>
          <a:xfrm>
            <a:off x="1009157" y="1201361"/>
            <a:ext cx="1709659" cy="31897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Discover</a:t>
            </a:r>
          </a:p>
        </p:txBody>
      </p:sp>
      <p:pic>
        <p:nvPicPr>
          <p:cNvPr id="19" name="Picture 18"/>
          <p:cNvPicPr>
            <a:picLocks noChangeAspect="1"/>
          </p:cNvPicPr>
          <p:nvPr/>
        </p:nvPicPr>
        <p:blipFill>
          <a:blip r:embed="rId3"/>
          <a:stretch>
            <a:fillRect/>
          </a:stretch>
        </p:blipFill>
        <p:spPr>
          <a:xfrm>
            <a:off x="2318406" y="2121113"/>
            <a:ext cx="1674372" cy="1366009"/>
          </a:xfrm>
          <a:prstGeom prst="rect">
            <a:avLst/>
          </a:prstGeom>
        </p:spPr>
      </p:pic>
      <p:pic>
        <p:nvPicPr>
          <p:cNvPr id="23" name="Picture 22"/>
          <p:cNvPicPr>
            <a:picLocks noChangeAspect="1"/>
          </p:cNvPicPr>
          <p:nvPr/>
        </p:nvPicPr>
        <p:blipFill>
          <a:blip r:embed="rId4"/>
          <a:stretch>
            <a:fillRect/>
          </a:stretch>
        </p:blipFill>
        <p:spPr>
          <a:xfrm>
            <a:off x="1599841" y="1256031"/>
            <a:ext cx="194818" cy="194818"/>
          </a:xfrm>
          <a:prstGeom prst="rect">
            <a:avLst/>
          </a:prstGeom>
        </p:spPr>
      </p:pic>
      <p:sp>
        <p:nvSpPr>
          <p:cNvPr id="26" name="TextBox 25"/>
          <p:cNvSpPr txBox="1"/>
          <p:nvPr/>
        </p:nvSpPr>
        <p:spPr>
          <a:xfrm>
            <a:off x="892829" y="3955693"/>
            <a:ext cx="4609613"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pPr marL="171450" indent="-171450">
              <a:buFont typeface="Arial" charset="0"/>
              <a:buChar char="•"/>
            </a:pPr>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Consultations are used to gather insights from stakeholders, such as individuals with a disability, their families, staff members, community members, and other experts. The goal is to have structured conversations and hear from different perspectives, particularly the individuals and their advocates, on what an ideal home and life would look like. Some of the outcomes might include identifying the needs of individuals and other stakeholders, discussing values and philosophy, and coming up with some initial solution directions.</a:t>
            </a:r>
          </a:p>
        </p:txBody>
      </p:sp>
      <p:sp>
        <p:nvSpPr>
          <p:cNvPr id="27" name="TextBox 26"/>
          <p:cNvSpPr txBox="1"/>
          <p:nvPr/>
        </p:nvSpPr>
        <p:spPr>
          <a:xfrm>
            <a:off x="6977209" y="770664"/>
            <a:ext cx="4762073" cy="29238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The consultation process could include several information-gathering activities, from a survey to in-person focus groups. For focus groups, there could be a combination of separate conversations with particular stakeholder groups and larger group conversations to bring the perspectives together.</a:t>
            </a:r>
          </a:p>
          <a:p>
            <a:pPr marL="285750" indent="-2857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list of questions</a:t>
            </a:r>
          </a:p>
          <a:p>
            <a:pPr marL="285750" indent="-285750">
              <a:buFont typeface="Arial" charset="0"/>
              <a:buChar char="•"/>
            </a:pPr>
            <a:r>
              <a:rPr lang="en-US" sz="1200" b="1" dirty="0">
                <a:latin typeface="Oriya Sangam MN" charset="0"/>
                <a:ea typeface="Oriya Sangam MN" charset="0"/>
                <a:cs typeface="Oriya Sangam MN" charset="0"/>
              </a:rPr>
              <a:t>Method: </a:t>
            </a:r>
            <a:r>
              <a:rPr lang="en-US" sz="1200" dirty="0">
                <a:latin typeface="Oriya Sangam MN" charset="0"/>
                <a:ea typeface="Oriya Sangam MN" charset="0"/>
                <a:cs typeface="Oriya Sangam MN" charset="0"/>
              </a:rPr>
              <a:t>Consultation sessions may be facilitated by project leaders or volunteers. The session could be an open room discussion or include some conversations in smaller groups, with a share at the end. It is important to have a designated note-taker and/or use handouts for participants to record their thoughts on.</a:t>
            </a:r>
            <a:endParaRPr lang="en-US" sz="1400" dirty="0">
              <a:latin typeface="Oriya Sangam MN" charset="0"/>
              <a:ea typeface="Oriya Sangam MN" charset="0"/>
              <a:cs typeface="Oriya Sangam MN" charset="0"/>
            </a:endParaRPr>
          </a:p>
        </p:txBody>
      </p:sp>
      <p:sp>
        <p:nvSpPr>
          <p:cNvPr id="29" name="Rectangle 28"/>
          <p:cNvSpPr/>
          <p:nvPr/>
        </p:nvSpPr>
        <p:spPr>
          <a:xfrm>
            <a:off x="7211736" y="4195370"/>
            <a:ext cx="4142064" cy="1938992"/>
          </a:xfrm>
          <a:prstGeom prst="rect">
            <a:avLst/>
          </a:prstGeom>
        </p:spPr>
        <p:txBody>
          <a:bodyPr wrap="square">
            <a:spAutoFit/>
          </a:bodyPr>
          <a:lstStyle/>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is the concept of “home” for individuals with a disability?</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are the current challenges to securing housing</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How would people like to live? </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do people need to succeed?</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does inclusivity look like?</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are the guiding or design principles?</a:t>
            </a:r>
          </a:p>
          <a:p>
            <a:pPr marL="228600" indent="-228600">
              <a:buFont typeface="+mj-lt"/>
              <a:buAutoNum type="arabicPeriod"/>
            </a:pPr>
            <a:r>
              <a:rPr lang="en-US" sz="1200" dirty="0">
                <a:solidFill>
                  <a:schemeClr val="tx1">
                    <a:lumMod val="75000"/>
                    <a:lumOff val="25000"/>
                  </a:schemeClr>
                </a:solidFill>
                <a:latin typeface="Oriya Sangam MN" charset="0"/>
                <a:ea typeface="Oriya Sangam MN" charset="0"/>
                <a:cs typeface="Oriya Sangam MN" charset="0"/>
              </a:rPr>
              <a:t>What are the hopes and fears for the process and outcome?</a:t>
            </a:r>
          </a:p>
        </p:txBody>
      </p:sp>
      <p:sp>
        <p:nvSpPr>
          <p:cNvPr id="30" name="Rectangle 29"/>
          <p:cNvSpPr/>
          <p:nvPr/>
        </p:nvSpPr>
        <p:spPr>
          <a:xfrm>
            <a:off x="7074746" y="4089226"/>
            <a:ext cx="4482869" cy="20451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8FC1B3-B8A5-5B4D-92CF-49020D03DBC5}"/>
              </a:ext>
            </a:extLst>
          </p:cNvPr>
          <p:cNvSpPr txBox="1"/>
          <p:nvPr/>
        </p:nvSpPr>
        <p:spPr>
          <a:xfrm>
            <a:off x="6977209" y="3827704"/>
            <a:ext cx="5505307" cy="830997"/>
          </a:xfrm>
          <a:prstGeom prst="rect">
            <a:avLst/>
          </a:prstGeom>
          <a:noFill/>
        </p:spPr>
        <p:txBody>
          <a:bodyPr wrap="square" rtlCol="0">
            <a:spAutoFit/>
          </a:bodyPr>
          <a:lstStyle/>
          <a:p>
            <a:r>
              <a:rPr lang="en-US" sz="1200" b="1" dirty="0">
                <a:solidFill>
                  <a:schemeClr val="accent4"/>
                </a:solidFill>
                <a:latin typeface="Oriya Sangam MN" charset="0"/>
                <a:ea typeface="Oriya Sangam MN" charset="0"/>
                <a:cs typeface="Oriya Sangam MN" charset="0"/>
              </a:rPr>
              <a:t>Topics for Discussion</a:t>
            </a: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a:p>
            <a:pPr marL="285750" indent="-285750">
              <a:buFont typeface="Arial" charset="0"/>
              <a:buChar char="•"/>
            </a:pPr>
            <a:endParaRPr lang="en-US" sz="1200" dirty="0">
              <a:solidFill>
                <a:schemeClr val="accent4"/>
              </a:solidFill>
              <a:latin typeface="Oriya Sangam MN" charset="0"/>
              <a:ea typeface="Oriya Sangam MN" charset="0"/>
              <a:cs typeface="Oriya Sangam MN" charset="0"/>
            </a:endParaRPr>
          </a:p>
        </p:txBody>
      </p:sp>
    </p:spTree>
    <p:extLst>
      <p:ext uri="{BB962C8B-B14F-4D97-AF65-F5344CB8AC3E}">
        <p14:creationId xmlns:p14="http://schemas.microsoft.com/office/powerpoint/2010/main" val="628341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4977</Words>
  <Application>Microsoft Office PowerPoint</Application>
  <PresentationFormat>Widescreen</PresentationFormat>
  <Paragraphs>538</Paragraphs>
  <Slides>26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Courier New</vt:lpstr>
      <vt:lpstr>Oriya Sangam MN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Lanxi Dong</dc:creator>
  <cp:lastModifiedBy>Jeff Ferguson</cp:lastModifiedBy>
  <cp:revision>108</cp:revision>
  <cp:lastPrinted>2019-11-16T00:23:46Z</cp:lastPrinted>
  <dcterms:created xsi:type="dcterms:W3CDTF">2019-10-04T18:43:27Z</dcterms:created>
  <dcterms:modified xsi:type="dcterms:W3CDTF">2021-04-23T13:05:40Z</dcterms:modified>
</cp:coreProperties>
</file>